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3"/>
  </p:notesMasterIdLst>
  <p:sldIdLst>
    <p:sldId id="271" r:id="rId2"/>
    <p:sldId id="272" r:id="rId3"/>
    <p:sldId id="490" r:id="rId4"/>
    <p:sldId id="370" r:id="rId5"/>
    <p:sldId id="373" r:id="rId6"/>
    <p:sldId id="374" r:id="rId7"/>
    <p:sldId id="375" r:id="rId8"/>
    <p:sldId id="376" r:id="rId9"/>
    <p:sldId id="492" r:id="rId10"/>
    <p:sldId id="377" r:id="rId11"/>
    <p:sldId id="493" r:id="rId12"/>
    <p:sldId id="262" r:id="rId13"/>
    <p:sldId id="383" r:id="rId14"/>
    <p:sldId id="405" r:id="rId15"/>
    <p:sldId id="406" r:id="rId16"/>
    <p:sldId id="407" r:id="rId17"/>
    <p:sldId id="408" r:id="rId18"/>
    <p:sldId id="410" r:id="rId19"/>
    <p:sldId id="404" r:id="rId20"/>
    <p:sldId id="412" r:id="rId21"/>
    <p:sldId id="413" r:id="rId22"/>
    <p:sldId id="411" r:id="rId23"/>
    <p:sldId id="491" r:id="rId24"/>
    <p:sldId id="380" r:id="rId25"/>
    <p:sldId id="385" r:id="rId26"/>
    <p:sldId id="386" r:id="rId27"/>
    <p:sldId id="259" r:id="rId28"/>
    <p:sldId id="388" r:id="rId29"/>
    <p:sldId id="389" r:id="rId30"/>
    <p:sldId id="391" r:id="rId31"/>
    <p:sldId id="393" r:id="rId32"/>
    <p:sldId id="392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1" r:id="rId41"/>
    <p:sldId id="402" r:id="rId42"/>
    <p:sldId id="403" r:id="rId43"/>
    <p:sldId id="494" r:id="rId44"/>
    <p:sldId id="432" r:id="rId45"/>
    <p:sldId id="433" r:id="rId46"/>
    <p:sldId id="495" r:id="rId47"/>
    <p:sldId id="496" r:id="rId48"/>
    <p:sldId id="497" r:id="rId49"/>
    <p:sldId id="498" r:id="rId50"/>
    <p:sldId id="499" r:id="rId51"/>
    <p:sldId id="500" r:id="rId52"/>
    <p:sldId id="501" r:id="rId53"/>
    <p:sldId id="502" r:id="rId54"/>
    <p:sldId id="503" r:id="rId55"/>
    <p:sldId id="436" r:id="rId56"/>
    <p:sldId id="439" r:id="rId57"/>
    <p:sldId id="440" r:id="rId58"/>
    <p:sldId id="442" r:id="rId59"/>
    <p:sldId id="443" r:id="rId60"/>
    <p:sldId id="504" r:id="rId61"/>
    <p:sldId id="505" r:id="rId62"/>
    <p:sldId id="506" r:id="rId63"/>
    <p:sldId id="445" r:id="rId64"/>
    <p:sldId id="447" r:id="rId65"/>
    <p:sldId id="448" r:id="rId66"/>
    <p:sldId id="507" r:id="rId67"/>
    <p:sldId id="508" r:id="rId68"/>
    <p:sldId id="444" r:id="rId69"/>
    <p:sldId id="451" r:id="rId70"/>
    <p:sldId id="452" r:id="rId71"/>
    <p:sldId id="453" r:id="rId72"/>
    <p:sldId id="455" r:id="rId73"/>
    <p:sldId id="456" r:id="rId74"/>
    <p:sldId id="457" r:id="rId75"/>
    <p:sldId id="446" r:id="rId76"/>
    <p:sldId id="509" r:id="rId77"/>
    <p:sldId id="510" r:id="rId78"/>
    <p:sldId id="511" r:id="rId79"/>
    <p:sldId id="512" r:id="rId80"/>
    <p:sldId id="513" r:id="rId81"/>
    <p:sldId id="514" r:id="rId82"/>
    <p:sldId id="515" r:id="rId83"/>
    <p:sldId id="516" r:id="rId84"/>
    <p:sldId id="517" r:id="rId85"/>
    <p:sldId id="518" r:id="rId86"/>
    <p:sldId id="519" r:id="rId87"/>
    <p:sldId id="520" r:id="rId88"/>
    <p:sldId id="521" r:id="rId89"/>
    <p:sldId id="522" r:id="rId90"/>
    <p:sldId id="523" r:id="rId91"/>
    <p:sldId id="524" r:id="rId92"/>
    <p:sldId id="525" r:id="rId93"/>
    <p:sldId id="462" r:id="rId94"/>
    <p:sldId id="526" r:id="rId95"/>
    <p:sldId id="527" r:id="rId96"/>
    <p:sldId id="528" r:id="rId97"/>
    <p:sldId id="473" r:id="rId98"/>
    <p:sldId id="530" r:id="rId99"/>
    <p:sldId id="531" r:id="rId100"/>
    <p:sldId id="474" r:id="rId101"/>
    <p:sldId id="478" r:id="rId102"/>
    <p:sldId id="475" r:id="rId103"/>
    <p:sldId id="476" r:id="rId104"/>
    <p:sldId id="532" r:id="rId105"/>
    <p:sldId id="533" r:id="rId106"/>
    <p:sldId id="534" r:id="rId107"/>
    <p:sldId id="479" r:id="rId108"/>
    <p:sldId id="481" r:id="rId109"/>
    <p:sldId id="485" r:id="rId110"/>
    <p:sldId id="487" r:id="rId111"/>
    <p:sldId id="361" r:id="rId11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60" userDrawn="1">
          <p15:clr>
            <a:srgbClr val="A4A3A4"/>
          </p15:clr>
        </p15:guide>
        <p15:guide id="2" orient="horz" pos="3755" userDrawn="1">
          <p15:clr>
            <a:srgbClr val="A4A3A4"/>
          </p15:clr>
        </p15:guide>
        <p15:guide id="3" pos="346" userDrawn="1">
          <p15:clr>
            <a:srgbClr val="A4A3A4"/>
          </p15:clr>
        </p15:guide>
        <p15:guide id="4" pos="3929" userDrawn="1">
          <p15:clr>
            <a:srgbClr val="A4A3A4"/>
          </p15:clr>
        </p15:guide>
        <p15:guide id="5" orient="horz" pos="4231" userDrawn="1">
          <p15:clr>
            <a:srgbClr val="A4A3A4"/>
          </p15:clr>
        </p15:guide>
        <p15:guide id="6" orient="horz" pos="561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hee0" initials="e" lastIdx="1" clrIdx="0">
    <p:extLst>
      <p:ext uri="{19B8F6BF-5375-455C-9EA6-DF929625EA0E}">
        <p15:presenceInfo xmlns:p15="http://schemas.microsoft.com/office/powerpoint/2012/main" userId="ehee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7F7F7"/>
    <a:srgbClr val="0C0C0C"/>
    <a:srgbClr val="C5C5C5"/>
    <a:srgbClr val="979797"/>
    <a:srgbClr val="111111"/>
    <a:srgbClr val="222222"/>
    <a:srgbClr val="B7D7D8"/>
    <a:srgbClr val="EDF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6" autoAdjust="0"/>
    <p:restoredTop sz="82581" autoAdjust="0"/>
  </p:normalViewPr>
  <p:slideViewPr>
    <p:cSldViewPr snapToGrid="0">
      <p:cViewPr varScale="1">
        <p:scale>
          <a:sx n="52" d="100"/>
          <a:sy n="52" d="100"/>
        </p:scale>
        <p:origin x="754" y="58"/>
      </p:cViewPr>
      <p:guideLst>
        <p:guide orient="horz" pos="1260"/>
        <p:guide orient="horz" pos="3755"/>
        <p:guide pos="346"/>
        <p:guide pos="3929"/>
        <p:guide orient="horz" pos="4231"/>
        <p:guide orient="horz" pos="56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490"/>
    </p:cViewPr>
  </p:sorterViewPr>
  <p:notesViewPr>
    <p:cSldViewPr snapToGrid="0">
      <p:cViewPr varScale="1">
        <p:scale>
          <a:sx n="65" d="100"/>
          <a:sy n="65" d="100"/>
        </p:scale>
        <p:origin x="2299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37072-8A57-4D8F-8E5E-706A18DAD831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FC8E30-6D6C-44F2-A0D6-F7FABD7E33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56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amu.wiki/w/%EC%9D%B8%ED%84%B0%EB%84%B7" TargetMode="External"/><Relationship Id="rId3" Type="http://schemas.openxmlformats.org/officeDocument/2006/relationships/hyperlink" Target="https://namu.wiki/w/IBM(%EA%B8%B0%EC%97%85)" TargetMode="External"/><Relationship Id="rId7" Type="http://schemas.openxmlformats.org/officeDocument/2006/relationships/hyperlink" Target="https://namu.wiki/w/%EC%9D%B8%ED%84%B0%EB%84%B7%20%EB%B1%85%ED%82%B9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namu.wiki/w/%EA%B3%B5%EA%B0%9C%ED%82%A4%20%EC%95%94%ED%98%B8%ED%99%94%20%EB%B0%A9%EC%8B%9D" TargetMode="External"/><Relationship Id="rId5" Type="http://schemas.openxmlformats.org/officeDocument/2006/relationships/hyperlink" Target="https://namu.wiki/w/TLS" TargetMode="External"/><Relationship Id="rId10" Type="http://schemas.openxmlformats.org/officeDocument/2006/relationships/hyperlink" Target="https://namu.wiki/w/%EB%84%B7%EC%8A%A4%EC%BC%80%EC%9D%B4%ED%94%84" TargetMode="External"/><Relationship Id="rId4" Type="http://schemas.openxmlformats.org/officeDocument/2006/relationships/hyperlink" Target="https://namu.wiki/w/%EC%95%94%ED%98%B8%20%EC%95%8C%EA%B3%A0%EB%A6%AC%EC%A6%98" TargetMode="External"/><Relationship Id="rId9" Type="http://schemas.openxmlformats.org/officeDocument/2006/relationships/hyperlink" Target="https://namu.wiki/w/%ED%94%84%EB%A1%9C%ED%86%A0%EC%BD%9C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여기서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ip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는 인터넷 프로토콜의 약자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tcp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트랜스미션 컨트롤 프로토콜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772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https://linuxstory1.tistory.com/entry/iptables-%EA%B8%B0%EB%B3%B8-%EB%AA%85%EB%A0%B9%EC%96%B4-%EB%B0%8F-%EC%98%B5%EC%85%98-%EB%AA%85%EB%A0%B9%EC%96%B4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9507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https://linuxstory1.tistory.com/entry/iptables-%EA%B8%B0%EB%B3%B8-%EB%AA%85%EB%A0%B9%EC%96%B4-%EB%B0%8F-%EC%98%B5%EC%85%98-%EB%AA%85%EB%A0%B9%EC%96%B4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33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https://linuxstory1.tistory.com/entry/iptables-%EA%B8%B0%EB%B3%B8-%EB%AA%85%EB%A0%B9%EC%96%B4-%EB%B0%8F-%EC%98%B5%EC%85%98-%EB%AA%85%EB%A0%B9%EC%96%B4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824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https://linuxstory1.tistory.com/entry/iptables-%EA%B8%B0%EB%B3%B8-%EB%AA%85%EB%A0%B9%EC%96%B4-%EB%B0%8F-%EC%98%B5%EC%85%98-%EB%AA%85%EB%A0%B9%EC%96%B4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393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https://linuxstory1.tistory.com/entry/iptables-%EA%B8%B0%EB%B3%B8-%EB%AA%85%EB%A0%B9%EC%96%B4-%EB%B0%8F-%EC%98%B5%EC%85%98-%EB%AA%85%EB%A0%B9%EC%96%B4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10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https://linuxstory1.tistory.com/entry/iptables-%EA%B8%B0%EB%B3%B8-%EB%AA%85%EB%A0%B9%EC%96%B4-%EB%B0%8F-%EC%98%B5%EC%85%98-%EB%AA%85%EB%A0%B9%EC%96%B4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6170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https://linuxstory1.tistory.com/entry/iptables-%EA%B8%B0%EB%B3%B8-%EB%AA%85%EB%A0%B9%EC%96%B4-%EB%B0%8F-%EC%98%B5%EC%85%98-%EB%AA%85%EB%A0%B9%EC%96%B4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556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https://linuxstory1.tistory.com/entry/iptables-%EA%B8%B0%EB%B3%B8-%EB%AA%85%EB%A0%B9%EC%96%B4-%EB%B0%8F-%EC%98%B5%EC%85%98-%EB%AA%85%EB%A0%B9%EC%96%B4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393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609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265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Des 1975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년에 </a:t>
            </a:r>
            <a:r>
              <a:rPr lang="en-US" altLang="ko-KR" b="0" i="0" u="none" strike="noStrike" dirty="0">
                <a:solidFill>
                  <a:srgbClr val="EC9F19"/>
                </a:solidFill>
                <a:effectLst/>
                <a:latin typeface="Open Sans"/>
                <a:hlinkClick r:id="rId3" tooltip="IBM(기업)"/>
              </a:rPr>
              <a:t>IBM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에서 개발하고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1979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년에 미국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NBS(National Bureau of Standards,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현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NIST)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가 국가 표준 </a:t>
            </a:r>
            <a:r>
              <a:rPr lang="ko-KR" altLang="en-US" b="0" i="0" u="none" strike="noStrike" dirty="0">
                <a:solidFill>
                  <a:srgbClr val="EC9F19"/>
                </a:solidFill>
                <a:effectLst/>
                <a:latin typeface="Open Sans"/>
                <a:hlinkClick r:id="rId4" tooltip="암호 알고리즘"/>
              </a:rPr>
              <a:t>암호 알고리즘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으로 지정한 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Open Sans"/>
              </a:rPr>
              <a:t>대칭키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 암호 알고리즘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.</a:t>
            </a:r>
          </a:p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RSA: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현재 </a:t>
            </a:r>
            <a:r>
              <a:rPr lang="en-US" altLang="ko-KR" b="0" i="0" u="none" strike="noStrike" dirty="0">
                <a:solidFill>
                  <a:srgbClr val="EC9F19"/>
                </a:solidFill>
                <a:effectLst/>
                <a:latin typeface="Open Sans"/>
                <a:hlinkClick r:id="rId5" tooltip="TLS"/>
              </a:rPr>
              <a:t>SSL/TLS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에 가장 많이 사용되는 </a:t>
            </a:r>
            <a:r>
              <a:rPr lang="ko-KR" altLang="en-US" b="0" i="0" u="none" strike="noStrike" dirty="0">
                <a:solidFill>
                  <a:srgbClr val="EC9F19"/>
                </a:solidFill>
                <a:effectLst/>
                <a:latin typeface="Open Sans"/>
                <a:hlinkClick r:id="rId6" tooltip="공개키 암호화 방식"/>
              </a:rPr>
              <a:t>공개키 암호화 알고리즘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이다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현재 나무위키도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HTTPS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에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RSA-2048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인증서를 사용하고 있으며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전세계 대부분의 </a:t>
            </a:r>
            <a:r>
              <a:rPr lang="ko-KR" altLang="en-US" b="0" i="0" u="none" strike="noStrike" dirty="0">
                <a:solidFill>
                  <a:srgbClr val="EC9F19"/>
                </a:solidFill>
                <a:effectLst/>
                <a:latin typeface="Open Sans"/>
                <a:hlinkClick r:id="rId7" tooltip="인터넷 뱅킹"/>
              </a:rPr>
              <a:t>인터넷 뱅킹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(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대한민국 포함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)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이 이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RSA-2048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암호화를 사용한다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.</a:t>
            </a:r>
          </a:p>
          <a:p>
            <a:endParaRPr lang="en-US" altLang="ko-KR" b="0" i="0" dirty="0">
              <a:solidFill>
                <a:srgbClr val="DDDDDD"/>
              </a:solidFill>
              <a:effectLst/>
              <a:latin typeface="Open Sans"/>
            </a:endParaRPr>
          </a:p>
          <a:p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 </a:t>
            </a:r>
            <a:r>
              <a:rPr lang="en-US" altLang="ko-KR" b="0" i="0" u="sng" dirty="0">
                <a:solidFill>
                  <a:srgbClr val="EC9F19"/>
                </a:solidFill>
                <a:effectLst/>
                <a:latin typeface="Open Sans"/>
                <a:hlinkClick r:id="rId5" tooltip="TLS"/>
              </a:rPr>
              <a:t>SSL/TLS</a:t>
            </a:r>
            <a:r>
              <a:rPr lang="en-US" altLang="ko-KR" b="0" i="0" u="sng" dirty="0">
                <a:solidFill>
                  <a:srgbClr val="EC9F19"/>
                </a:solidFill>
                <a:effectLst/>
                <a:latin typeface="Open Sans"/>
              </a:rPr>
              <a:t> :</a:t>
            </a:r>
            <a:r>
              <a:rPr lang="ko-KR" altLang="en-US" b="0" i="0" u="none" strike="noStrike" dirty="0">
                <a:solidFill>
                  <a:srgbClr val="EC9F19"/>
                </a:solidFill>
                <a:effectLst/>
                <a:latin typeface="Open Sans"/>
                <a:hlinkClick r:id="rId8" tooltip="인터넷"/>
              </a:rPr>
              <a:t>인터넷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에서의 정보를 암호화해서 송수신하는 </a:t>
            </a:r>
            <a:r>
              <a:rPr lang="ko-KR" altLang="en-US" b="0" i="0" u="none" strike="noStrike" dirty="0">
                <a:solidFill>
                  <a:srgbClr val="EC9F19"/>
                </a:solidFill>
                <a:effectLst/>
                <a:latin typeface="Open Sans"/>
                <a:hlinkClick r:id="rId9" tooltip="프로토콜"/>
              </a:rPr>
              <a:t>프로토콜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. </a:t>
            </a:r>
            <a:r>
              <a:rPr lang="ko-KR" altLang="en-US" b="0" i="0" u="none" strike="noStrike" dirty="0" err="1">
                <a:solidFill>
                  <a:srgbClr val="EC9F19"/>
                </a:solidFill>
                <a:effectLst/>
                <a:latin typeface="Open Sans"/>
                <a:hlinkClick r:id="rId10" tooltip="넷스케이프"/>
              </a:rPr>
              <a:t>넷스케이프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 </a:t>
            </a:r>
            <a:r>
              <a:rPr lang="ko-KR" altLang="en-US" b="0" i="0" dirty="0" err="1">
                <a:solidFill>
                  <a:srgbClr val="DDDDDD"/>
                </a:solidFill>
                <a:effectLst/>
                <a:latin typeface="Open Sans"/>
              </a:rPr>
              <a:t>커뮤니케이션스사가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 개발한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SSL(Secure Sockets Layer)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에 기반한 기술로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국제 인터넷 표준화 기구에서 표준으로 인정받은 프로토콜이다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. 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표준에 명시된 정식 명칭은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TLS(Transport Layer Security)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지만 아직도 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SSL</a:t>
            </a:r>
            <a:r>
              <a:rPr lang="ko-KR" altLang="en-US" b="0" i="0" dirty="0">
                <a:solidFill>
                  <a:srgbClr val="DDDDDD"/>
                </a:solidFill>
                <a:effectLst/>
                <a:latin typeface="Open Sans"/>
              </a:rPr>
              <a:t>이라는 용어가 많이 사용되고 있다</a:t>
            </a:r>
            <a:r>
              <a:rPr lang="en-US" altLang="ko-KR" b="0" i="0" dirty="0">
                <a:solidFill>
                  <a:srgbClr val="DDDDDD"/>
                </a:solidFill>
                <a:effectLst/>
                <a:latin typeface="Open San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5754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2042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90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5420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Anonymous</a:t>
            </a:r>
            <a:r>
              <a:rPr lang="ko-KR" altLang="en-US" dirty="0"/>
              <a:t> 계정으로 </a:t>
            </a:r>
            <a:r>
              <a:rPr lang="en-US" altLang="ko-KR" dirty="0"/>
              <a:t>FTP </a:t>
            </a:r>
            <a:r>
              <a:rPr lang="ko-KR" altLang="en-US" dirty="0"/>
              <a:t>서버에 접속할 수 있는 거를 확인 및 로그인 성공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248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Anonymous </a:t>
            </a:r>
            <a:r>
              <a:rPr lang="ko-KR" altLang="en-US" dirty="0"/>
              <a:t>계정으로 파일 업</a:t>
            </a:r>
            <a:r>
              <a:rPr lang="en-US" altLang="ko-KR" dirty="0"/>
              <a:t>/</a:t>
            </a:r>
            <a:r>
              <a:rPr lang="ko-KR" altLang="en-US" dirty="0"/>
              <a:t>다운로드 테스트를 하기 위해 서버에서 </a:t>
            </a:r>
            <a:r>
              <a:rPr lang="en-US" altLang="ko-KR" dirty="0"/>
              <a:t>FTP </a:t>
            </a:r>
            <a:r>
              <a:rPr lang="ko-KR" altLang="en-US" dirty="0"/>
              <a:t>기본 경로</a:t>
            </a:r>
            <a:r>
              <a:rPr lang="en-US" altLang="ko-KR" dirty="0"/>
              <a:t>??</a:t>
            </a:r>
            <a:r>
              <a:rPr lang="ko-KR" altLang="en-US" dirty="0"/>
              <a:t>밑에 </a:t>
            </a:r>
            <a:r>
              <a:rPr lang="en-US" altLang="ko-KR" dirty="0"/>
              <a:t>get.txt </a:t>
            </a:r>
            <a:r>
              <a:rPr lang="ko-KR" altLang="en-US" dirty="0"/>
              <a:t>파일과 </a:t>
            </a:r>
            <a:r>
              <a:rPr lang="en-US" altLang="ko-KR" dirty="0"/>
              <a:t>put.txt </a:t>
            </a:r>
            <a:r>
              <a:rPr lang="ko-KR" altLang="en-US" dirty="0"/>
              <a:t>파일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527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768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4267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anonymous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read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권한만 있고 쓰기 권한이 없기 때문에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delete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명령어를 통한 파일 삭제나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명령어를 통한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FTP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서버로의 파일 업로드는 실패하는 것을 확인할 수 있음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682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User1</a:t>
            </a:r>
            <a:r>
              <a:rPr lang="ko-KR" altLang="en-US" dirty="0"/>
              <a:t>에게 읽기</a:t>
            </a:r>
            <a:r>
              <a:rPr lang="en-US" altLang="ko-KR" dirty="0"/>
              <a:t>, </a:t>
            </a:r>
            <a:r>
              <a:rPr lang="ko-KR" altLang="en-US" dirty="0"/>
              <a:t>쓰기 권한 부여 후 </a:t>
            </a:r>
            <a:r>
              <a:rPr lang="en-US" altLang="ko-KR" dirty="0"/>
              <a:t>ftp server</a:t>
            </a:r>
            <a:r>
              <a:rPr lang="ko-KR" altLang="en-US" dirty="0"/>
              <a:t> 재시작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294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11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666666"/>
                </a:solidFill>
                <a:effectLst/>
                <a:latin typeface="NanumGothic"/>
              </a:rPr>
              <a:t>표준화 기구인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/>
              </a:rPr>
              <a:t>IETF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/>
              </a:rPr>
              <a:t>의 관리로 변경되면서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/>
              </a:rPr>
              <a:t>TLS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/>
              </a:rPr>
              <a:t>라는 이름으로 바뀌었다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/>
              </a:rPr>
              <a:t>. TLS 1.0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/>
              </a:rPr>
              <a:t>은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/>
              </a:rPr>
              <a:t>SSL 3.0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/>
              </a:rPr>
              <a:t>을 계승한다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/>
              </a:rPr>
              <a:t>하지만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/>
              </a:rPr>
              <a:t>TLS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/>
              </a:rPr>
              <a:t>라는 이름보다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/>
              </a:rPr>
              <a:t>SSL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NanumGothic"/>
              </a:rPr>
              <a:t>이라는 이름이 훨씬 많이 사용되고 있다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NanumGothic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16201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6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279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user1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계정은 쓰기 권한도 있으므로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put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명령어를 통해 클라이언트의 파일을 서버로 업로드 할 수 있는 것을 확인함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937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5911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읽기</a:t>
            </a:r>
            <a:r>
              <a:rPr lang="en-US" altLang="ko-KR" dirty="0"/>
              <a:t>, </a:t>
            </a:r>
            <a:r>
              <a:rPr lang="ko-KR" altLang="en-US" dirty="0"/>
              <a:t>쓰기 권한만 부여했을 때는 자신이 업로드한 파일은 삭제할 수 있지만 다른 사용자가 업로드한 파일은 삭제할 수 없음 </a:t>
            </a:r>
            <a:endParaRPr lang="en-US" altLang="ko-KR" dirty="0"/>
          </a:p>
          <a:p>
            <a:r>
              <a:rPr lang="ko-KR" altLang="en-US" dirty="0"/>
              <a:t>그래서 추가적으로 </a:t>
            </a:r>
            <a:r>
              <a:rPr lang="en-US" altLang="ko-KR" dirty="0"/>
              <a:t>modify </a:t>
            </a:r>
            <a:r>
              <a:rPr lang="ko-KR" altLang="en-US" dirty="0"/>
              <a:t>권한을 부여해야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406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4594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92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9430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772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2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레드햇</a:t>
            </a:r>
            <a:r>
              <a:rPr lang="ko-KR" altLang="en-US" dirty="0"/>
              <a:t> 리눅스 계열의 기본 </a:t>
            </a:r>
            <a:r>
              <a:rPr lang="en-US" altLang="ko-KR" dirty="0"/>
              <a:t>ftp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algn="l"/>
            <a:r>
              <a:rPr lang="en-US" altLang="ko-KR" sz="1200" b="1" i="0" dirty="0">
                <a:solidFill>
                  <a:schemeClr val="accent1"/>
                </a:solidFill>
                <a:effectLst/>
                <a:latin typeface="NanumBarunGothic"/>
              </a:rPr>
              <a:t>VSFTPD </a:t>
            </a:r>
            <a:r>
              <a:rPr lang="ko-KR" altLang="en-US" sz="1200" b="1" i="0" dirty="0">
                <a:solidFill>
                  <a:schemeClr val="accent1"/>
                </a:solidFill>
                <a:effectLst/>
                <a:latin typeface="NanumBarunGothic"/>
              </a:rPr>
              <a:t>지원기능</a:t>
            </a: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NanumBarunGothic"/>
              </a:rPr>
              <a:t>1.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anumBarunGothic"/>
              </a:rPr>
              <a:t>가상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anumBarunGothic"/>
              </a:rPr>
              <a:t>IP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anumBarunGothic"/>
              </a:rPr>
              <a:t>별 별도의 환경설정 기능</a:t>
            </a:r>
            <a:endParaRPr lang="en-US" altLang="ko-KR" sz="1200" dirty="0">
              <a:solidFill>
                <a:srgbClr val="000000"/>
              </a:solidFill>
              <a:latin typeface="NanumBarunGothic"/>
            </a:endParaRP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NanumBarunGothic"/>
              </a:rPr>
              <a:t>2.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anumBarunGothic"/>
              </a:rPr>
              <a:t>가상 사용자 설정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anumBarunGothic"/>
              </a:rPr>
              <a:t>,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anumBarunGothic"/>
              </a:rPr>
              <a:t>전송 대역폭 지정 가능 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anumBarunGothic"/>
              </a:rPr>
              <a:t>3.PAM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anumBarunGothic"/>
              </a:rPr>
              <a:t>지원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anumBarunGothic"/>
              </a:rPr>
              <a:t>, </a:t>
            </a:r>
            <a:r>
              <a:rPr lang="en-US" altLang="ko-KR" sz="1200" b="0" i="0" dirty="0" err="1">
                <a:solidFill>
                  <a:srgbClr val="000000"/>
                </a:solidFill>
                <a:effectLst/>
                <a:latin typeface="NanumBarunGothic"/>
              </a:rPr>
              <a:t>xferlog</a:t>
            </a:r>
            <a:r>
              <a:rPr lang="en-US" altLang="ko-KR" sz="1200" b="0" i="0" dirty="0">
                <a:solidFill>
                  <a:srgbClr val="000000"/>
                </a:solidFill>
                <a:effectLst/>
                <a:latin typeface="NanumBarunGothic"/>
              </a:rPr>
              <a:t> 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anumBarunGothic"/>
              </a:rPr>
              <a:t>표준 로그 파일보다 상세한 자체 로그 파일 형식 지원</a:t>
            </a:r>
            <a:endParaRPr lang="en-US" altLang="ko-KR" sz="1200" dirty="0">
              <a:solidFill>
                <a:srgbClr val="000000"/>
              </a:solidFill>
              <a:latin typeface="NanumBarunGothic"/>
            </a:endParaRPr>
          </a:p>
          <a:p>
            <a:pPr algn="l"/>
            <a:r>
              <a:rPr lang="en-US" altLang="ko-KR" sz="1200" b="0" i="0" dirty="0">
                <a:solidFill>
                  <a:srgbClr val="000000"/>
                </a:solidFill>
                <a:effectLst/>
                <a:latin typeface="NanumBarunGothic"/>
              </a:rPr>
              <a:t>4.IP</a:t>
            </a:r>
            <a:r>
              <a:rPr lang="ko-KR" altLang="en-US" sz="1200" b="0" i="0" dirty="0">
                <a:solidFill>
                  <a:srgbClr val="000000"/>
                </a:solidFill>
                <a:effectLst/>
                <a:latin typeface="NanumBarunGothic"/>
              </a:rPr>
              <a:t>별 다른 환경 파일 지정 가능</a:t>
            </a:r>
            <a:r>
              <a:rPr lang="ko-KR" altLang="en-US" sz="1200" dirty="0">
                <a:solidFill>
                  <a:srgbClr val="000000"/>
                </a:solidFill>
                <a:latin typeface="NanumBarunGothic"/>
              </a:rPr>
              <a:t>이 대표적 지원기능이다</a:t>
            </a:r>
            <a:r>
              <a:rPr lang="en-US" altLang="ko-KR" sz="1200" dirty="0">
                <a:solidFill>
                  <a:srgbClr val="000000"/>
                </a:solidFill>
                <a:latin typeface="NanumBarunGothic"/>
              </a:rPr>
              <a:t>.</a:t>
            </a:r>
            <a:endParaRPr lang="ko-KR" altLang="en-US" sz="1200" b="0" i="0" dirty="0">
              <a:solidFill>
                <a:srgbClr val="000000"/>
              </a:solidFill>
              <a:effectLst/>
              <a:latin typeface="NanumBarunGothic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284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6524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3417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8277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9808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9771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2712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7098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테스트를 위해 최대 접근가능한 클라이언트의 수를 </a:t>
            </a:r>
            <a:r>
              <a:rPr lang="en-US" altLang="ko-KR" dirty="0"/>
              <a:t>1</a:t>
            </a:r>
            <a:r>
              <a:rPr lang="ko-KR" altLang="en-US" dirty="0"/>
              <a:t>로 지정하고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5329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4616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533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dirty="0"/>
              <a:t>1.</a:t>
            </a:r>
            <a:r>
              <a:rPr lang="ko-KR" altLang="en-US" sz="1200" dirty="0"/>
              <a:t>클라이언트는 임의의 포트를 사용해 </a:t>
            </a:r>
            <a:r>
              <a:rPr lang="en-US" altLang="ko-KR" sz="1200" dirty="0"/>
              <a:t>FTP </a:t>
            </a:r>
            <a:r>
              <a:rPr lang="ko-KR" altLang="en-US" sz="1200" dirty="0"/>
              <a:t>서버의 포트 </a:t>
            </a:r>
            <a:r>
              <a:rPr lang="en-US" altLang="ko-KR" sz="1200" dirty="0"/>
              <a:t>21 (Command)</a:t>
            </a:r>
            <a:r>
              <a:rPr lang="ko-KR" altLang="en-US" sz="1200" dirty="0"/>
              <a:t>으로 접속을 시도 해 성공한다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2. </a:t>
            </a:r>
            <a:r>
              <a:rPr lang="ko-KR" altLang="en-US" sz="1200" dirty="0"/>
              <a:t>이때 클라이언트는 </a:t>
            </a:r>
            <a:r>
              <a:rPr lang="en-US" altLang="ko-KR" sz="1200" dirty="0"/>
              <a:t>FTP </a:t>
            </a:r>
            <a:r>
              <a:rPr lang="ko-KR" altLang="en-US" sz="1200" dirty="0"/>
              <a:t>서버에게 데이터 전송을 위한 클라이언트의 포트가 몇 번인지 알려준다</a:t>
            </a:r>
            <a:r>
              <a:rPr lang="en-US" altLang="ko-KR" sz="1200" dirty="0"/>
              <a:t>. </a:t>
            </a:r>
            <a:r>
              <a:rPr lang="ko-KR" altLang="en-US" sz="1200" dirty="0"/>
              <a:t>그림 </a:t>
            </a:r>
            <a:r>
              <a:rPr lang="en-US" altLang="ko-KR" sz="1200" dirty="0"/>
              <a:t>10-1 </a:t>
            </a:r>
            <a:r>
              <a:rPr lang="ko-KR" altLang="en-US" sz="1200" dirty="0"/>
              <a:t>에서는 포트 </a:t>
            </a:r>
            <a:r>
              <a:rPr lang="en-US" altLang="ko-KR" sz="1200" dirty="0"/>
              <a:t>1501 </a:t>
            </a:r>
            <a:r>
              <a:rPr lang="ko-KR" altLang="en-US" sz="1200" dirty="0"/>
              <a:t>번이 사용됐다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3. FTP </a:t>
            </a:r>
            <a:r>
              <a:rPr lang="ko-KR" altLang="en-US" sz="1200" dirty="0" err="1"/>
              <a:t>서벼는</a:t>
            </a:r>
            <a:r>
              <a:rPr lang="ko-KR" altLang="en-US" sz="1200" dirty="0"/>
              <a:t> 클라이언트가 알려준 포트</a:t>
            </a:r>
            <a:r>
              <a:rPr lang="en-US" altLang="ko-KR" sz="1200" dirty="0"/>
              <a:t>(1 501) </a:t>
            </a:r>
            <a:r>
              <a:rPr lang="ko-KR" altLang="en-US" sz="1200" dirty="0"/>
              <a:t>로 접속을 시도하고 클라이언트가 접속을 허락하면 포트 </a:t>
            </a:r>
            <a:r>
              <a:rPr lang="en-US" altLang="ko-KR" sz="1200" dirty="0"/>
              <a:t>20 (Data)</a:t>
            </a:r>
            <a:r>
              <a:rPr lang="ko-KR" altLang="en-US" sz="1200" dirty="0"/>
              <a:t>을 통해 데이터 전송이 이뤄진다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Active </a:t>
            </a:r>
            <a:r>
              <a:rPr lang="ko-KR" altLang="en-US" sz="1200" dirty="0"/>
              <a:t>모드의 문제점은 </a:t>
            </a:r>
            <a:r>
              <a:rPr lang="en-US" altLang="ko-KR" sz="1200" dirty="0"/>
              <a:t>3</a:t>
            </a:r>
            <a:r>
              <a:rPr lang="ko-KR" altLang="en-US" sz="1200" dirty="0"/>
              <a:t>단계에서 발생하는데， </a:t>
            </a:r>
            <a:r>
              <a:rPr lang="en-US" altLang="ko-KR" sz="1200" dirty="0"/>
              <a:t>FTP </a:t>
            </a:r>
            <a:r>
              <a:rPr lang="ko-KR" altLang="en-US" sz="1200" dirty="0"/>
              <a:t>서버가 먼저 포트 </a:t>
            </a:r>
            <a:r>
              <a:rPr lang="en-US" altLang="ko-KR" sz="1200" dirty="0"/>
              <a:t>20 </a:t>
            </a:r>
            <a:r>
              <a:rPr lang="ko-KR" altLang="en-US" sz="1200" dirty="0"/>
              <a:t>번을 사용해 클라이언트의 열린 포트로 접속할 때 클라이언트에 방화벽이 설치돼 서버로부터의 접속을 차단하거나 클라이언트 컴퓨터가 연결된 공유기 또는 </a:t>
            </a:r>
            <a:r>
              <a:rPr lang="en-US" altLang="ko-KR" sz="1200" dirty="0"/>
              <a:t>ISP </a:t>
            </a:r>
            <a:r>
              <a:rPr lang="ko-KR" altLang="en-US" sz="1200" dirty="0"/>
              <a:t>에서 외부에서의 접속을 허용하지 않는다면 </a:t>
            </a:r>
            <a:r>
              <a:rPr lang="en-US" altLang="ko-KR" sz="1200" dirty="0"/>
              <a:t>FTP </a:t>
            </a:r>
            <a:r>
              <a:rPr lang="ko-KR" altLang="en-US" sz="1200" dirty="0"/>
              <a:t>동작이 제대로 이뤄지지 않는다는 점이다</a:t>
            </a:r>
            <a:r>
              <a:rPr lang="en-US" altLang="ko-KR" sz="1200" dirty="0"/>
              <a:t>. </a:t>
            </a:r>
            <a:r>
              <a:rPr lang="ko-KR" altLang="en-US" sz="1200" dirty="0"/>
              <a:t>이러한 문제의 보완책으로서 </a:t>
            </a:r>
            <a:r>
              <a:rPr lang="en-US" altLang="ko-KR" sz="1200" dirty="0"/>
              <a:t>Passive </a:t>
            </a:r>
            <a:r>
              <a:rPr lang="ko-KR" altLang="en-US" sz="1200" dirty="0"/>
              <a:t>모드가 사용될 수 있다</a:t>
            </a:r>
            <a:r>
              <a:rPr lang="en-US" altLang="ko-KR" sz="1200" dirty="0"/>
              <a:t>. </a:t>
            </a:r>
            <a:endParaRPr lang="ko-KR" altLang="en-US" sz="120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87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2891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접근을 제한하고자 하는 </a:t>
            </a:r>
            <a:r>
              <a:rPr lang="en-US" altLang="ko-KR" dirty="0"/>
              <a:t>IP </a:t>
            </a:r>
            <a:r>
              <a:rPr lang="ko-KR" altLang="en-US" dirty="0"/>
              <a:t>대역에 포함되는 </a:t>
            </a:r>
            <a:r>
              <a:rPr lang="en-US" altLang="ko-KR" dirty="0"/>
              <a:t>IP</a:t>
            </a:r>
            <a:r>
              <a:rPr lang="ko-KR" altLang="en-US" dirty="0"/>
              <a:t>를 가진 클라이언트</a:t>
            </a:r>
            <a:r>
              <a:rPr lang="en-US" altLang="ko-KR" dirty="0"/>
              <a:t>(192.168.0.52)</a:t>
            </a:r>
            <a:r>
              <a:rPr lang="ko-KR" altLang="en-US" dirty="0"/>
              <a:t>에서 </a:t>
            </a:r>
            <a:r>
              <a:rPr lang="en-US" altLang="ko-KR" dirty="0"/>
              <a:t>FTP </a:t>
            </a:r>
            <a:r>
              <a:rPr lang="ko-KR" altLang="en-US" dirty="0"/>
              <a:t>서버로 접속이 되지 않는 거를 확인할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3773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FTP</a:t>
            </a:r>
            <a:r>
              <a:rPr lang="ko-KR" altLang="en-US" dirty="0"/>
              <a:t> 서버에 접속 허용하고자 하는 </a:t>
            </a:r>
            <a:r>
              <a:rPr lang="en-US" altLang="ko-KR" dirty="0"/>
              <a:t>IP</a:t>
            </a:r>
            <a:r>
              <a:rPr lang="ko-KR" altLang="en-US" dirty="0"/>
              <a:t>를 입력한다</a:t>
            </a:r>
            <a:r>
              <a:rPr lang="en-US" altLang="ko-KR" dirty="0"/>
              <a:t>. </a:t>
            </a:r>
            <a:r>
              <a:rPr lang="ko-KR" altLang="en-US" dirty="0"/>
              <a:t>혹은 접속 허용하고자 하는 범위를 입력해도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4670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허용 규칙까지 추가한 후 </a:t>
            </a:r>
            <a:r>
              <a:rPr lang="en-US" altLang="ko-KR" dirty="0"/>
              <a:t>View Ordered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7503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허용 규칙까지 추가한 후 </a:t>
            </a:r>
            <a:r>
              <a:rPr lang="en-US" altLang="ko-KR" dirty="0"/>
              <a:t>View Ordered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1129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허용 규칙까지 추가한 후 </a:t>
            </a:r>
            <a:r>
              <a:rPr lang="en-US" altLang="ko-KR" dirty="0"/>
              <a:t>View Ordered List</a:t>
            </a:r>
            <a:r>
              <a:rPr lang="ko-KR" altLang="en-US" dirty="0"/>
              <a:t>를 클릭한다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845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allow</a:t>
            </a:r>
            <a:r>
              <a:rPr lang="ko-KR" altLang="en-US" dirty="0"/>
              <a:t> 규칙을 추가하고 </a:t>
            </a:r>
            <a:r>
              <a:rPr lang="en-US" altLang="ko-KR" dirty="0"/>
              <a:t>ordered list</a:t>
            </a:r>
            <a:r>
              <a:rPr lang="ko-KR" altLang="en-US" dirty="0"/>
              <a:t>에서 </a:t>
            </a:r>
            <a:r>
              <a:rPr lang="en-US" altLang="ko-KR" dirty="0"/>
              <a:t>allow </a:t>
            </a:r>
            <a:r>
              <a:rPr lang="ko-KR" altLang="en-US" dirty="0"/>
              <a:t>규칙을 </a:t>
            </a:r>
            <a:r>
              <a:rPr lang="en-US" altLang="ko-KR" dirty="0"/>
              <a:t>deny </a:t>
            </a:r>
            <a:r>
              <a:rPr lang="ko-KR" altLang="en-US" dirty="0"/>
              <a:t>규칙 상위로 존재하게 한 후 </a:t>
            </a:r>
            <a:r>
              <a:rPr lang="en-US" altLang="ko-KR" dirty="0"/>
              <a:t>allow </a:t>
            </a:r>
            <a:r>
              <a:rPr lang="ko-KR" altLang="en-US" dirty="0"/>
              <a:t>규칙에 포함되는 클라이언트에서 </a:t>
            </a:r>
            <a:r>
              <a:rPr lang="en-US" altLang="ko-KR" dirty="0"/>
              <a:t>ftp </a:t>
            </a:r>
            <a:r>
              <a:rPr lang="ko-KR" altLang="en-US" dirty="0"/>
              <a:t>서버로 접속 후 로그인을 성공한 것을 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92842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361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2805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/>
              <a:t>Passivε</a:t>
            </a:r>
            <a:r>
              <a:rPr lang="en-US" altLang="ko-KR" dirty="0"/>
              <a:t> </a:t>
            </a:r>
            <a:r>
              <a:rPr lang="ko-KR" altLang="en-US" dirty="0"/>
              <a:t>모드의 문제는 일반적으로 서버의 서비스 제공을 위해 사용되는 포트의 범위인 </a:t>
            </a:r>
            <a:r>
              <a:rPr lang="en-US" altLang="ko-KR" dirty="0"/>
              <a:t>1024 </a:t>
            </a:r>
            <a:r>
              <a:rPr lang="ko-KR" altLang="en-US" dirty="0"/>
              <a:t>번 이후의 포트를 사용한다는 점이다</a:t>
            </a:r>
            <a:r>
              <a:rPr lang="en-US" altLang="ko-KR" dirty="0"/>
              <a:t>. </a:t>
            </a:r>
            <a:r>
              <a:rPr lang="ko-KR" altLang="en-US" dirty="0"/>
              <a:t>이렇게 하기 위해서 </a:t>
            </a:r>
            <a:r>
              <a:rPr lang="ko-KR" altLang="en-US" dirty="0" err="1"/>
              <a:t>서벼의</a:t>
            </a:r>
            <a:r>
              <a:rPr lang="ko-KR" altLang="en-US" dirty="0"/>
              <a:t> 방화벽은 서버의 </a:t>
            </a:r>
            <a:r>
              <a:rPr lang="en-US" altLang="ko-KR" dirty="0"/>
              <a:t>1024 </a:t>
            </a:r>
            <a:r>
              <a:rPr lang="ko-KR" altLang="en-US" dirty="0"/>
              <a:t>번 이후의 포트도 모두 개방해야 하는 정책을 사용해야 한다</a:t>
            </a:r>
            <a:r>
              <a:rPr lang="en-US" altLang="ko-KR" dirty="0"/>
              <a:t>. </a:t>
            </a:r>
            <a:r>
              <a:rPr lang="ko-KR" altLang="en-US" dirty="0"/>
              <a:t>일반적으로 인터넷 서버의 서비스는 포트 </a:t>
            </a:r>
            <a:r>
              <a:rPr lang="en-US" altLang="ko-KR" dirty="0"/>
              <a:t>1024 </a:t>
            </a:r>
            <a:r>
              <a:rPr lang="ko-KR" altLang="en-US" dirty="0"/>
              <a:t>번 이내에서 제공되기 때문에 방화벽 정책상 그 이후의 포트 또한 모두 필터링할 수 없다는 문제가 발생하게 된다</a:t>
            </a:r>
            <a:r>
              <a:rPr lang="en-US" altLang="ko-KR" dirty="0"/>
              <a:t>. </a:t>
            </a:r>
            <a:r>
              <a:rPr lang="ko-KR" altLang="en-US" dirty="0"/>
              <a:t>그러나 대부분의 </a:t>
            </a:r>
            <a:r>
              <a:rPr lang="en-US" altLang="ko-KR" dirty="0"/>
              <a:t>FTP </a:t>
            </a:r>
            <a:r>
              <a:rPr lang="ko-KR" altLang="en-US" dirty="0"/>
              <a:t>서버 프로그램은 </a:t>
            </a:r>
            <a:r>
              <a:rPr lang="en-US" altLang="ko-KR" dirty="0"/>
              <a:t>Passive </a:t>
            </a:r>
            <a:r>
              <a:rPr lang="ko-KR" altLang="en-US" dirty="0"/>
              <a:t>모드 사용 시 사용할 포트를 제한적으로 설정할 수 있는 기능을 </a:t>
            </a:r>
            <a:r>
              <a:rPr lang="ko-KR" altLang="en-US" dirty="0" err="1"/>
              <a:t>제공함으로서</a:t>
            </a:r>
            <a:r>
              <a:rPr lang="ko-KR" altLang="en-US" dirty="0"/>
              <a:t> 이러한 문제에 대한 해결책을 제공하고 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513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085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ko-KR" b="0" i="0" dirty="0">
                <a:solidFill>
                  <a:srgbClr val="464646"/>
                </a:solidFill>
                <a:effectLst/>
                <a:latin typeface="나눔고딕"/>
              </a:rPr>
              <a:t>-l (listen) : 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나눔고딕"/>
              </a:rPr>
              <a:t>연결 가능한 상태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464646"/>
                </a:solidFill>
                <a:effectLst/>
                <a:latin typeface="나눔고딕"/>
              </a:rPr>
              <a:t>-n (number port) : 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나눔고딕"/>
              </a:rPr>
              <a:t>포트 넘버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464646"/>
                </a:solidFill>
                <a:effectLst/>
                <a:latin typeface="나눔고딕"/>
              </a:rPr>
              <a:t>-t (</a:t>
            </a:r>
            <a:r>
              <a:rPr lang="en-US" altLang="ko-KR" b="0" i="0" dirty="0" err="1">
                <a:solidFill>
                  <a:srgbClr val="464646"/>
                </a:solidFill>
                <a:effectLst/>
                <a:latin typeface="나눔고딕"/>
              </a:rPr>
              <a:t>tcp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나눔고딕"/>
              </a:rPr>
              <a:t>) : </a:t>
            </a:r>
            <a:r>
              <a:rPr lang="en-US" altLang="ko-KR" b="0" i="0" dirty="0" err="1">
                <a:solidFill>
                  <a:srgbClr val="464646"/>
                </a:solidFill>
                <a:effectLst/>
                <a:latin typeface="나눔고딕"/>
              </a:rPr>
              <a:t>tcp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464646"/>
                </a:solidFill>
                <a:effectLst/>
                <a:latin typeface="나눔고딕"/>
              </a:rPr>
              <a:t>-u (</a:t>
            </a:r>
            <a:r>
              <a:rPr lang="en-US" altLang="ko-KR" b="0" i="0" dirty="0" err="1">
                <a:solidFill>
                  <a:srgbClr val="464646"/>
                </a:solidFill>
                <a:effectLst/>
                <a:latin typeface="나눔고딕"/>
              </a:rPr>
              <a:t>udp</a:t>
            </a:r>
            <a:r>
              <a:rPr lang="en-US" altLang="ko-KR" b="0" i="0" dirty="0">
                <a:solidFill>
                  <a:srgbClr val="464646"/>
                </a:solidFill>
                <a:effectLst/>
                <a:latin typeface="나눔고딕"/>
              </a:rPr>
              <a:t>) : </a:t>
            </a:r>
            <a:r>
              <a:rPr lang="en-US" altLang="ko-KR" b="0" i="0" dirty="0" err="1">
                <a:solidFill>
                  <a:srgbClr val="464646"/>
                </a:solidFill>
                <a:effectLst/>
                <a:latin typeface="나눔고딕"/>
              </a:rPr>
              <a:t>udp</a:t>
            </a:r>
            <a:br>
              <a:rPr lang="ko-KR" altLang="en-US" dirty="0"/>
            </a:br>
            <a:r>
              <a:rPr lang="en-US" altLang="ko-KR" b="0" i="0" dirty="0">
                <a:solidFill>
                  <a:srgbClr val="464646"/>
                </a:solidFill>
                <a:effectLst/>
                <a:latin typeface="나눔고딕"/>
              </a:rPr>
              <a:t>-p : </a:t>
            </a:r>
            <a:r>
              <a:rPr lang="ko-KR" altLang="en-US" b="0" i="0" dirty="0">
                <a:solidFill>
                  <a:srgbClr val="464646"/>
                </a:solidFill>
                <a:effectLst/>
                <a:latin typeface="나눔고딕"/>
              </a:rPr>
              <a:t>프로그램 이름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13229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https://linuxstory1.tistory.com/entry/iptables-%EA%B8%B0%EB%B3%B8-%EB%AA%85%EB%A0%B9%EC%96%B4-%EB%B0%8F-%EC%98%B5%EC%85%98-%EB%AA%85%EB%A0%B9%EC%96%B4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FC8E30-6D6C-44F2-A0D6-F7FABD7E334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475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902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926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89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20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447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94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0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922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064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49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05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otGrid">
          <a:fgClr>
            <a:srgbClr val="B7D7D8"/>
          </a:fgClr>
          <a:bgClr>
            <a:srgbClr val="EDF7F5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53EB0-527D-4C67-B9EE-33D40AF6BC98}" type="datetimeFigureOut">
              <a:rPr lang="ko-KR" altLang="en-US" smtClean="0"/>
              <a:t>2020-10-24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B3696-2A62-466A-924E-3A46F76035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828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-57143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19969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SERVER</a:t>
            </a:r>
            <a:r>
              <a:rPr lang="en-US" altLang="ko-KR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Construction</a:t>
            </a:r>
            <a:endParaRPr lang="ko-KR" altLang="en-US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제목 36">
            <a:extLst>
              <a:ext uri="{FF2B5EF4-FFF2-40B4-BE49-F238E27FC236}">
                <a16:creationId xmlns:a16="http://schemas.microsoft.com/office/drawing/2014/main" id="{EF10C307-4DC7-45E9-B71D-2A79CA319AE5}"/>
              </a:ext>
            </a:extLst>
          </p:cNvPr>
          <p:cNvSpPr txBox="1">
            <a:spLocks/>
          </p:cNvSpPr>
          <p:nvPr/>
        </p:nvSpPr>
        <p:spPr>
          <a:xfrm>
            <a:off x="3014663" y="6200774"/>
            <a:ext cx="3589333" cy="2730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3</a:t>
            </a:r>
            <a:r>
              <a:rPr lang="ko-KR" altLang="en-US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조</a:t>
            </a:r>
            <a:endParaRPr lang="en-US" altLang="ko-KR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 algn="r"/>
            <a:r>
              <a:rPr lang="ko-KR" altLang="en-US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박서은</a:t>
            </a:r>
            <a:r>
              <a:rPr lang="ko-KR" altLang="en-US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이중석</a:t>
            </a:r>
            <a:endParaRPr lang="en-US" altLang="ko-KR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 algn="r"/>
            <a:r>
              <a:rPr lang="ko-KR" altLang="en-US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문건호 박정연</a:t>
            </a:r>
            <a:endParaRPr lang="en-US" altLang="ko-KR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 algn="r"/>
            <a:r>
              <a:rPr lang="ko-KR" altLang="en-US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박동건</a:t>
            </a:r>
            <a:r>
              <a:rPr lang="ko-KR" altLang="en-US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최민영</a:t>
            </a:r>
          </a:p>
        </p:txBody>
      </p:sp>
    </p:spTree>
    <p:extLst>
      <p:ext uri="{BB962C8B-B14F-4D97-AF65-F5344CB8AC3E}">
        <p14:creationId xmlns:p14="http://schemas.microsoft.com/office/powerpoint/2010/main" val="1380053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vsFTPD</a:t>
            </a:r>
            <a:endParaRPr lang="ko-KR" altLang="en-US" sz="60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9C2546-FAEE-4667-978E-6F98CCFB0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80" y="2684695"/>
            <a:ext cx="5760837" cy="2749159"/>
          </a:xfrm>
          <a:prstGeom prst="rect">
            <a:avLst/>
          </a:prstGeom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0AD32655-C753-4E15-A5A6-CFECA4E44282}"/>
              </a:ext>
            </a:extLst>
          </p:cNvPr>
          <p:cNvSpPr txBox="1">
            <a:spLocks/>
          </p:cNvSpPr>
          <p:nvPr/>
        </p:nvSpPr>
        <p:spPr>
          <a:xfrm>
            <a:off x="472380" y="6962067"/>
            <a:ext cx="5913238" cy="19501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+mn-ea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 err="1">
                <a:latin typeface="+mn-ea"/>
              </a:rPr>
              <a:t>vsFTP</a:t>
            </a:r>
            <a:r>
              <a:rPr lang="en-US" altLang="ko-KR" sz="28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(Very Secure FTP)</a:t>
            </a:r>
          </a:p>
          <a:p>
            <a:r>
              <a:rPr lang="en-US" altLang="ko-KR" sz="2400" dirty="0">
                <a:latin typeface="+mn-ea"/>
              </a:rPr>
              <a:t>	</a:t>
            </a:r>
            <a:r>
              <a:rPr lang="en-US" altLang="ko-KR" sz="1800" dirty="0">
                <a:latin typeface="+mn-ea"/>
              </a:rPr>
              <a:t>Linux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dirty="0">
                <a:latin typeface="+mn-ea"/>
              </a:rPr>
              <a:t>Unix </a:t>
            </a:r>
            <a:r>
              <a:rPr lang="ko-KR" altLang="en-US" sz="1800" dirty="0">
                <a:latin typeface="+mn-ea"/>
              </a:rPr>
              <a:t>환경에서 기능성 및 보안성이 우수한 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>
                <a:latin typeface="+mn-ea"/>
              </a:rPr>
              <a:t>	FTP</a:t>
            </a:r>
            <a:r>
              <a:rPr lang="ko-KR" altLang="en-US" sz="1800" dirty="0">
                <a:latin typeface="+mn-ea"/>
              </a:rPr>
              <a:t>서버용 프로토콜</a:t>
            </a:r>
            <a:endParaRPr lang="en-US" altLang="ko-KR" sz="1800" dirty="0">
              <a:latin typeface="+mn-ea"/>
            </a:endParaRPr>
          </a:p>
          <a:p>
            <a:r>
              <a:rPr lang="en-US" altLang="ko-KR" sz="1800" dirty="0">
                <a:latin typeface="+mn-ea"/>
              </a:rPr>
              <a:t>	</a:t>
            </a:r>
          </a:p>
          <a:p>
            <a:pPr marL="342900" indent="-34290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endParaRPr lang="ko-KR" altLang="en-US" sz="1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860A3AD1-61A1-44BC-BAEB-7C6F10EB0BE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5404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6C2A892C-EEC9-4398-9CBE-10A9F81F92EC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0E1B73-D94E-4A38-BF64-6C1875EB674B}"/>
              </a:ext>
            </a:extLst>
          </p:cNvPr>
          <p:cNvSpPr/>
          <p:nvPr/>
        </p:nvSpPr>
        <p:spPr>
          <a:xfrm>
            <a:off x="5029200" y="2456775"/>
            <a:ext cx="685800" cy="172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881061-471F-4141-9C34-90A8343275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5229" y="2011590"/>
            <a:ext cx="5726807" cy="3949473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E544005F-AB6C-4819-BC0C-69E4F573DC05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721834-D566-4A5F-870C-1EB84B8CBEFB}"/>
              </a:ext>
            </a:extLst>
          </p:cNvPr>
          <p:cNvSpPr/>
          <p:nvPr/>
        </p:nvSpPr>
        <p:spPr>
          <a:xfrm>
            <a:off x="766917" y="3220087"/>
            <a:ext cx="2005780" cy="1145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6A5755C5-F04A-4B6C-B14D-07FC599E0C0E}"/>
              </a:ext>
            </a:extLst>
          </p:cNvPr>
          <p:cNvSpPr txBox="1">
            <a:spLocks/>
          </p:cNvSpPr>
          <p:nvPr/>
        </p:nvSpPr>
        <p:spPr>
          <a:xfrm>
            <a:off x="549273" y="7087664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FB0C4329-D6CD-463F-B87A-414C567C33B2}"/>
              </a:ext>
            </a:extLst>
          </p:cNvPr>
          <p:cNvSpPr txBox="1">
            <a:spLocks/>
          </p:cNvSpPr>
          <p:nvPr/>
        </p:nvSpPr>
        <p:spPr>
          <a:xfrm>
            <a:off x="525229" y="6884277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접근 제한하고자 하는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IP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대역 및 </a:t>
            </a:r>
            <a:r>
              <a:rPr lang="ko-KR" altLang="en-US" sz="2000" b="1" dirty="0" err="1">
                <a:latin typeface="+mn-ea"/>
                <a:sym typeface="Wingdings" panose="05000000000000000000" pitchFamily="2" charset="2"/>
              </a:rPr>
              <a:t>서브넷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 마스크 입력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859011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FEF88615-2CB0-465F-AD62-AF204FF1E77E}"/>
              </a:ext>
            </a:extLst>
          </p:cNvPr>
          <p:cNvSpPr txBox="1">
            <a:spLocks/>
          </p:cNvSpPr>
          <p:nvPr/>
        </p:nvSpPr>
        <p:spPr>
          <a:xfrm>
            <a:off x="549273" y="7071898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1800" b="1" dirty="0">
                <a:latin typeface="+mn-ea"/>
              </a:rPr>
              <a:t>접근 제한 규칙에 포함되는 </a:t>
            </a:r>
            <a:r>
              <a:rPr lang="en-US" altLang="ko-KR" sz="1800" b="1" dirty="0">
                <a:latin typeface="+mn-ea"/>
              </a:rPr>
              <a:t>IP</a:t>
            </a:r>
            <a:r>
              <a:rPr lang="ko-KR" altLang="en-US" sz="1800" b="1" dirty="0">
                <a:latin typeface="+mn-ea"/>
              </a:rPr>
              <a:t>를 가진 클라이언트에서</a:t>
            </a:r>
            <a:endParaRPr lang="en-US" altLang="ko-KR" sz="1800" b="1" dirty="0">
              <a:latin typeface="+mn-ea"/>
            </a:endParaRPr>
          </a:p>
          <a:p>
            <a:r>
              <a:rPr lang="en-US" altLang="ko-KR" sz="1800" b="1" dirty="0">
                <a:latin typeface="+mn-ea"/>
              </a:rPr>
              <a:t>FTP </a:t>
            </a:r>
            <a:r>
              <a:rPr lang="ko-KR" altLang="en-US" sz="1800" b="1" dirty="0">
                <a:latin typeface="+mn-ea"/>
              </a:rPr>
              <a:t>서버로 접속이 되지 않음</a:t>
            </a:r>
            <a:endParaRPr lang="en-US" altLang="ko-KR" sz="1800" b="1" dirty="0">
              <a:latin typeface="+mn-ea"/>
            </a:endParaRPr>
          </a:p>
        </p:txBody>
      </p:sp>
      <p:sp>
        <p:nvSpPr>
          <p:cNvPr id="17" name="제목 3">
            <a:extLst>
              <a:ext uri="{FF2B5EF4-FFF2-40B4-BE49-F238E27FC236}">
                <a16:creationId xmlns:a16="http://schemas.microsoft.com/office/drawing/2014/main" id="{16A85DD8-768C-4857-8DA8-9E4FFB236B6D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5EDCBAF-E538-4F69-8600-1C6EB50D40E9}"/>
              </a:ext>
            </a:extLst>
          </p:cNvPr>
          <p:cNvGrpSpPr/>
          <p:nvPr/>
        </p:nvGrpSpPr>
        <p:grpSpPr>
          <a:xfrm>
            <a:off x="549275" y="2000250"/>
            <a:ext cx="5688013" cy="3960814"/>
            <a:chOff x="549275" y="2000250"/>
            <a:chExt cx="5688013" cy="3960814"/>
          </a:xfrm>
        </p:grpSpPr>
        <p:sp>
          <p:nvSpPr>
            <p:cNvPr id="8" name="텍스트 개체 틀 5">
              <a:extLst>
                <a:ext uri="{FF2B5EF4-FFF2-40B4-BE49-F238E27FC236}">
                  <a16:creationId xmlns:a16="http://schemas.microsoft.com/office/drawing/2014/main" id="{F497BAFF-A3AA-4C33-B9B4-00AC67500DA8}"/>
                </a:ext>
              </a:extLst>
            </p:cNvPr>
            <p:cNvSpPr txBox="1">
              <a:spLocks/>
            </p:cNvSpPr>
            <p:nvPr/>
          </p:nvSpPr>
          <p:spPr>
            <a:xfrm>
              <a:off x="549275" y="2000250"/>
              <a:ext cx="5688013" cy="3960814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3252DBCB-5303-4BFB-870A-6CA12B90E37C}"/>
                </a:ext>
              </a:extLst>
            </p:cNvPr>
            <p:cNvPicPr/>
            <p:nvPr/>
          </p:nvPicPr>
          <p:blipFill rotWithShape="1">
            <a:blip r:embed="rId3"/>
            <a:srcRect l="861" t="409" r="35719" b="77069"/>
            <a:stretch/>
          </p:blipFill>
          <p:spPr>
            <a:xfrm>
              <a:off x="620712" y="2200272"/>
              <a:ext cx="4349173" cy="524506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96E56385-1694-4FB3-A6CD-C11651F88344}"/>
                </a:ext>
              </a:extLst>
            </p:cNvPr>
            <p:cNvPicPr/>
            <p:nvPr/>
          </p:nvPicPr>
          <p:blipFill rotWithShape="1">
            <a:blip r:embed="rId3"/>
            <a:srcRect l="859" t="28959" r="37226" b="49126"/>
            <a:stretch/>
          </p:blipFill>
          <p:spPr>
            <a:xfrm>
              <a:off x="620711" y="2752740"/>
              <a:ext cx="4245929" cy="519243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1DE89DF-5D50-41EA-9696-57D14E5A2893}"/>
                </a:ext>
              </a:extLst>
            </p:cNvPr>
            <p:cNvPicPr/>
            <p:nvPr/>
          </p:nvPicPr>
          <p:blipFill rotWithShape="1">
            <a:blip r:embed="rId3"/>
            <a:srcRect l="624" t="58672" r="37461" b="11607"/>
            <a:stretch/>
          </p:blipFill>
          <p:spPr>
            <a:xfrm>
              <a:off x="620711" y="3349659"/>
              <a:ext cx="4245929" cy="704181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1BB85A6-6FF5-41D7-B332-48171FEFDFB5}"/>
                </a:ext>
              </a:extLst>
            </p:cNvPr>
            <p:cNvSpPr/>
            <p:nvPr/>
          </p:nvSpPr>
          <p:spPr>
            <a:xfrm>
              <a:off x="620710" y="3282143"/>
              <a:ext cx="2589849" cy="2959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64601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402D16E-7DD3-423F-8092-6DB84E55F5A0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FD8C044-193C-4FC3-A12E-6F88CD598318}"/>
              </a:ext>
            </a:extLst>
          </p:cNvPr>
          <p:cNvGrpSpPr/>
          <p:nvPr/>
        </p:nvGrpSpPr>
        <p:grpSpPr>
          <a:xfrm>
            <a:off x="549274" y="2012943"/>
            <a:ext cx="5688014" cy="3948120"/>
            <a:chOff x="549274" y="2012943"/>
            <a:chExt cx="5688014" cy="394812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3F6552D-71BA-4890-8925-A35355A9FA81}"/>
                </a:ext>
              </a:extLst>
            </p:cNvPr>
            <p:cNvGrpSpPr/>
            <p:nvPr/>
          </p:nvGrpSpPr>
          <p:grpSpPr>
            <a:xfrm>
              <a:off x="549274" y="2012943"/>
              <a:ext cx="5688014" cy="3948120"/>
              <a:chOff x="549274" y="2012943"/>
              <a:chExt cx="5688014" cy="394812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E14A9994-8E10-495E-9124-65F459C9E5ED}"/>
                  </a:ext>
                </a:extLst>
              </p:cNvPr>
              <p:cNvPicPr/>
              <p:nvPr/>
            </p:nvPicPr>
            <p:blipFill rotWithShape="1">
              <a:blip r:embed="rId2"/>
              <a:srcRect l="196" r="1"/>
              <a:stretch/>
            </p:blipFill>
            <p:spPr>
              <a:xfrm>
                <a:off x="560439" y="2012943"/>
                <a:ext cx="5676849" cy="3351537"/>
              </a:xfrm>
              <a:prstGeom prst="rect">
                <a:avLst/>
              </a:prstGeom>
            </p:spPr>
          </p:pic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FFD3E17A-4EFC-47D9-8F41-5554B2DFEC65}"/>
                  </a:ext>
                </a:extLst>
              </p:cNvPr>
              <p:cNvPicPr/>
              <p:nvPr/>
            </p:nvPicPr>
            <p:blipFill rotWithShape="1">
              <a:blip r:embed="rId2"/>
              <a:srcRect t="75445"/>
              <a:stretch/>
            </p:blipFill>
            <p:spPr>
              <a:xfrm>
                <a:off x="549274" y="5138104"/>
                <a:ext cx="5688013" cy="822959"/>
              </a:xfrm>
              <a:prstGeom prst="rect">
                <a:avLst/>
              </a:prstGeom>
            </p:spPr>
          </p:pic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D9E4B53-D263-4E7B-B66E-2A6B3643DC4A}"/>
                </a:ext>
              </a:extLst>
            </p:cNvPr>
            <p:cNvSpPr/>
            <p:nvPr/>
          </p:nvSpPr>
          <p:spPr>
            <a:xfrm>
              <a:off x="5078034" y="3041584"/>
              <a:ext cx="687274" cy="23352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</p:grpSp>
      <p:sp>
        <p:nvSpPr>
          <p:cNvPr id="22" name="텍스트 개체 틀 5">
            <a:extLst>
              <a:ext uri="{FF2B5EF4-FFF2-40B4-BE49-F238E27FC236}">
                <a16:creationId xmlns:a16="http://schemas.microsoft.com/office/drawing/2014/main" id="{9DBD7447-A96A-4F57-AA24-E2380D699F0C}"/>
              </a:ext>
            </a:extLst>
          </p:cNvPr>
          <p:cNvSpPr txBox="1">
            <a:spLocks/>
          </p:cNvSpPr>
          <p:nvPr/>
        </p:nvSpPr>
        <p:spPr>
          <a:xfrm>
            <a:off x="525229" y="6899025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특정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IP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를 허용하기 위해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‘Add Allow Entry’</a:t>
            </a:r>
          </a:p>
          <a:p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57373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E3E36E1-7CCA-44A7-8780-59C406C99D8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9275" y="1983448"/>
            <a:ext cx="5688013" cy="3977615"/>
          </a:xfrm>
          <a:prstGeom prst="rect">
            <a:avLst/>
          </a:prstGeom>
          <a:ln>
            <a:noFill/>
          </a:ln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FA033810-89A6-4127-B7B4-F94C48D5C80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C41EE0B-7ACF-4C75-B663-66A88EC4FA43}"/>
              </a:ext>
            </a:extLst>
          </p:cNvPr>
          <p:cNvSpPr/>
          <p:nvPr/>
        </p:nvSpPr>
        <p:spPr>
          <a:xfrm>
            <a:off x="825910" y="2595716"/>
            <a:ext cx="1769806" cy="589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6E6DA6D-9236-403F-912E-AAA673089333}"/>
              </a:ext>
            </a:extLst>
          </p:cNvPr>
          <p:cNvSpPr txBox="1">
            <a:spLocks/>
          </p:cNvSpPr>
          <p:nvPr/>
        </p:nvSpPr>
        <p:spPr>
          <a:xfrm>
            <a:off x="549274" y="6779783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FTP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서버에 접속 허용하고자 하는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IP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입력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009870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A033810-89A6-4127-B7B4-F94C48D5C80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CBE7D5C-377A-413F-88BD-E4EAB57D2E85}"/>
              </a:ext>
            </a:extLst>
          </p:cNvPr>
          <p:cNvGrpSpPr/>
          <p:nvPr/>
        </p:nvGrpSpPr>
        <p:grpSpPr>
          <a:xfrm>
            <a:off x="560439" y="2000249"/>
            <a:ext cx="5688014" cy="3960813"/>
            <a:chOff x="560439" y="2000249"/>
            <a:chExt cx="5688014" cy="396081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37CE8BC-867D-415A-87BE-2D4BEA6ED3B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9" y="2000249"/>
              <a:ext cx="5688014" cy="39608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C41EE0B-7ACF-4C75-B663-66A88EC4FA43}"/>
                </a:ext>
              </a:extLst>
            </p:cNvPr>
            <p:cNvSpPr/>
            <p:nvPr/>
          </p:nvSpPr>
          <p:spPr>
            <a:xfrm>
              <a:off x="5088194" y="3480621"/>
              <a:ext cx="737419" cy="25072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6E6DA6D-9236-403F-912E-AAA673089333}"/>
              </a:ext>
            </a:extLst>
          </p:cNvPr>
          <p:cNvSpPr txBox="1">
            <a:spLocks/>
          </p:cNvSpPr>
          <p:nvPr/>
        </p:nvSpPr>
        <p:spPr>
          <a:xfrm>
            <a:off x="549274" y="6779783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허용 규칙 추가 후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‘View Ordered List’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480937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A033810-89A6-4127-B7B4-F94C48D5C80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A6E6DA6D-9236-403F-912E-AAA673089333}"/>
              </a:ext>
            </a:extLst>
          </p:cNvPr>
          <p:cNvSpPr txBox="1">
            <a:spLocks/>
          </p:cNvSpPr>
          <p:nvPr/>
        </p:nvSpPr>
        <p:spPr>
          <a:xfrm>
            <a:off x="560439" y="7451746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Ordered List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를 보면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Allow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규칙이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Deny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규칙 밑에 존재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 Allow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규칙이 존재해도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deny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규칙이 먼저 적용되기 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   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때문에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allow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규칙에 추가한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IP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가 접속하지 못함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  Allow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규칙 선택 후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‘move up’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B5DF96C-93B2-477A-A810-A5B714EE3B2F}"/>
              </a:ext>
            </a:extLst>
          </p:cNvPr>
          <p:cNvGrpSpPr/>
          <p:nvPr/>
        </p:nvGrpSpPr>
        <p:grpSpPr>
          <a:xfrm>
            <a:off x="560439" y="2012944"/>
            <a:ext cx="5676849" cy="3948119"/>
            <a:chOff x="560439" y="2012944"/>
            <a:chExt cx="5676849" cy="394811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678DE4D-AA9C-48B5-A48A-A744A00A8583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9" y="2012944"/>
              <a:ext cx="5676849" cy="2940056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2420337B-C053-4E92-A1AA-E2E5908ADF77}"/>
                </a:ext>
              </a:extLst>
            </p:cNvPr>
            <p:cNvPicPr/>
            <p:nvPr/>
          </p:nvPicPr>
          <p:blipFill rotWithShape="1">
            <a:blip r:embed="rId3"/>
            <a:srcRect t="70799"/>
            <a:stretch/>
          </p:blipFill>
          <p:spPr>
            <a:xfrm>
              <a:off x="560439" y="4933895"/>
              <a:ext cx="5676849" cy="1027168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B5ABB4-BE03-4D34-8F1C-4B2175125CAA}"/>
                </a:ext>
              </a:extLst>
            </p:cNvPr>
            <p:cNvSpPr/>
            <p:nvPr/>
          </p:nvSpPr>
          <p:spPr>
            <a:xfrm>
              <a:off x="1829303" y="3194851"/>
              <a:ext cx="1284790" cy="5270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23E7960-9ACA-47FE-97B2-B327F656952A}"/>
                </a:ext>
              </a:extLst>
            </p:cNvPr>
            <p:cNvSpPr/>
            <p:nvPr/>
          </p:nvSpPr>
          <p:spPr>
            <a:xfrm>
              <a:off x="5028697" y="2990873"/>
              <a:ext cx="642897" cy="2196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C02430-82DE-4B3F-9E03-06A2B81EB51F}"/>
                </a:ext>
              </a:extLst>
            </p:cNvPr>
            <p:cNvSpPr txBox="1"/>
            <p:nvPr/>
          </p:nvSpPr>
          <p:spPr>
            <a:xfrm>
              <a:off x="3084608" y="3414531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1.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97EBBD-53C4-4A2C-890D-317AA9923900}"/>
                </a:ext>
              </a:extLst>
            </p:cNvPr>
            <p:cNvSpPr txBox="1"/>
            <p:nvPr/>
          </p:nvSpPr>
          <p:spPr>
            <a:xfrm>
              <a:off x="4666097" y="2974124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98947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A033810-89A6-4127-B7B4-F94C48D5C80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ACF369B-5546-48F6-BCAF-C62ADB88EC93}"/>
              </a:ext>
            </a:extLst>
          </p:cNvPr>
          <p:cNvGrpSpPr/>
          <p:nvPr/>
        </p:nvGrpSpPr>
        <p:grpSpPr>
          <a:xfrm>
            <a:off x="560439" y="1997316"/>
            <a:ext cx="5688014" cy="3964144"/>
            <a:chOff x="560439" y="1997316"/>
            <a:chExt cx="5688014" cy="396414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1938446-CD0C-478B-A90E-B090350D3103}"/>
                </a:ext>
              </a:extLst>
            </p:cNvPr>
            <p:cNvGrpSpPr/>
            <p:nvPr/>
          </p:nvGrpSpPr>
          <p:grpSpPr>
            <a:xfrm>
              <a:off x="560439" y="1997316"/>
              <a:ext cx="5688014" cy="3964144"/>
              <a:chOff x="560439" y="1997316"/>
              <a:chExt cx="5688014" cy="3964144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E0F4E3C5-C388-4F7C-A830-ACBD67FD133D}"/>
                  </a:ext>
                </a:extLst>
              </p:cNvPr>
              <p:cNvPicPr/>
              <p:nvPr/>
            </p:nvPicPr>
            <p:blipFill rotWithShape="1">
              <a:blip r:embed="rId3"/>
              <a:srcRect l="85" r="1053"/>
              <a:stretch/>
            </p:blipFill>
            <p:spPr>
              <a:xfrm>
                <a:off x="560439" y="1997316"/>
                <a:ext cx="5688014" cy="3169021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986C92D7-887A-4F96-A87A-F7B22744A8F7}"/>
                  </a:ext>
                </a:extLst>
              </p:cNvPr>
              <p:cNvPicPr/>
              <p:nvPr/>
            </p:nvPicPr>
            <p:blipFill rotWithShape="1">
              <a:blip r:embed="rId3"/>
              <a:srcRect l="85" t="71273" r="1053"/>
              <a:stretch/>
            </p:blipFill>
            <p:spPr>
              <a:xfrm>
                <a:off x="560439" y="5051087"/>
                <a:ext cx="5688014" cy="910373"/>
              </a:xfrm>
              <a:prstGeom prst="rect">
                <a:avLst/>
              </a:prstGeom>
            </p:spPr>
          </p:pic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6B5ABB4-BE03-4D34-8F1C-4B2175125CAA}"/>
                </a:ext>
              </a:extLst>
            </p:cNvPr>
            <p:cNvSpPr/>
            <p:nvPr/>
          </p:nvSpPr>
          <p:spPr>
            <a:xfrm>
              <a:off x="1845602" y="3260690"/>
              <a:ext cx="1284790" cy="52702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7931016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F144CC-65BD-43A5-BAA9-82A268E112DF}"/>
              </a:ext>
            </a:extLst>
          </p:cNvPr>
          <p:cNvGrpSpPr/>
          <p:nvPr/>
        </p:nvGrpSpPr>
        <p:grpSpPr>
          <a:xfrm>
            <a:off x="549274" y="2012944"/>
            <a:ext cx="5688014" cy="3948120"/>
            <a:chOff x="549274" y="2012943"/>
            <a:chExt cx="5688014" cy="3948120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B3685A6-B53C-4130-907E-AEFED2C5475C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49274" y="2012943"/>
              <a:ext cx="5688013" cy="227082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965A7B7-6781-4AC2-B423-0BEB6D18D919}"/>
                </a:ext>
              </a:extLst>
            </p:cNvPr>
            <p:cNvSpPr/>
            <p:nvPr/>
          </p:nvSpPr>
          <p:spPr>
            <a:xfrm>
              <a:off x="549275" y="4055813"/>
              <a:ext cx="5688013" cy="1905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E5FE56-57A6-41CD-A5AC-F36F00F6208F}"/>
              </a:ext>
            </a:extLst>
          </p:cNvPr>
          <p:cNvSpPr/>
          <p:nvPr/>
        </p:nvSpPr>
        <p:spPr>
          <a:xfrm>
            <a:off x="549275" y="3726960"/>
            <a:ext cx="1533525" cy="418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FCF2C56B-768C-4125-A7BF-EA6B9E91F1C9}"/>
              </a:ext>
            </a:extLst>
          </p:cNvPr>
          <p:cNvSpPr txBox="1">
            <a:spLocks/>
          </p:cNvSpPr>
          <p:nvPr/>
        </p:nvSpPr>
        <p:spPr>
          <a:xfrm>
            <a:off x="549273" y="7071898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허용 규칙에 포함되는 </a:t>
            </a:r>
            <a:r>
              <a:rPr lang="en-US" altLang="ko-KR" sz="2000" b="1" dirty="0">
                <a:latin typeface="+mn-ea"/>
              </a:rPr>
              <a:t>IP</a:t>
            </a:r>
            <a:r>
              <a:rPr lang="ko-KR" altLang="en-US" sz="2000" b="1" dirty="0">
                <a:latin typeface="+mn-ea"/>
              </a:rPr>
              <a:t>를 가진 </a:t>
            </a:r>
            <a:r>
              <a:rPr lang="en-US" altLang="ko-KR" sz="2000" b="1" dirty="0">
                <a:latin typeface="+mn-ea"/>
              </a:rPr>
              <a:t>client</a:t>
            </a:r>
            <a:r>
              <a:rPr lang="ko-KR" altLang="en-US" sz="2000" b="1" dirty="0">
                <a:latin typeface="+mn-ea"/>
              </a:rPr>
              <a:t>가 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FTP </a:t>
            </a:r>
            <a:r>
              <a:rPr lang="ko-KR" altLang="en-US" sz="2000" b="1" dirty="0">
                <a:latin typeface="+mn-ea"/>
              </a:rPr>
              <a:t>서버로 접속이 가능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0" name="제목 3">
            <a:extLst>
              <a:ext uri="{FF2B5EF4-FFF2-40B4-BE49-F238E27FC236}">
                <a16:creationId xmlns:a16="http://schemas.microsoft.com/office/drawing/2014/main" id="{2ECEFF74-9FC0-40BC-8455-3F1CC2CEA01E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</p:spTree>
    <p:extLst>
      <p:ext uri="{BB962C8B-B14F-4D97-AF65-F5344CB8AC3E}">
        <p14:creationId xmlns:p14="http://schemas.microsoft.com/office/powerpoint/2010/main" val="162936929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1D89A6-1FBC-4C59-8FEA-CA7D995023C6}"/>
              </a:ext>
            </a:extLst>
          </p:cNvPr>
          <p:cNvGrpSpPr/>
          <p:nvPr/>
        </p:nvGrpSpPr>
        <p:grpSpPr>
          <a:xfrm>
            <a:off x="472380" y="2027527"/>
            <a:ext cx="5764908" cy="3933536"/>
            <a:chOff x="472380" y="2027527"/>
            <a:chExt cx="5764908" cy="393353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D74F21-7750-4BF8-B387-8C61C3D14A3E}"/>
                </a:ext>
              </a:extLst>
            </p:cNvPr>
            <p:cNvGrpSpPr/>
            <p:nvPr/>
          </p:nvGrpSpPr>
          <p:grpSpPr>
            <a:xfrm>
              <a:off x="472380" y="2027527"/>
              <a:ext cx="5764908" cy="3933536"/>
              <a:chOff x="472380" y="2027527"/>
              <a:chExt cx="5764908" cy="3933536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5DF6C51B-E9BA-4174-9516-48443755B611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72380" y="2027527"/>
                <a:ext cx="5764908" cy="3933536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F9BB60D-79F3-482C-A05F-7BC4D4AF5011}"/>
                  </a:ext>
                </a:extLst>
              </p:cNvPr>
              <p:cNvSpPr/>
              <p:nvPr/>
            </p:nvSpPr>
            <p:spPr>
              <a:xfrm>
                <a:off x="664956" y="3178692"/>
                <a:ext cx="1134346" cy="25768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C8FEE74A-E3CC-4CA3-B535-BF055966B421}"/>
                  </a:ext>
                </a:extLst>
              </p:cNvPr>
              <p:cNvSpPr/>
              <p:nvPr/>
            </p:nvSpPr>
            <p:spPr>
              <a:xfrm>
                <a:off x="1876979" y="4034257"/>
                <a:ext cx="512260" cy="714724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B1AF4D-74A1-486B-889E-A618E2290FF3}"/>
                </a:ext>
              </a:extLst>
            </p:cNvPr>
            <p:cNvSpPr txBox="1"/>
            <p:nvPr/>
          </p:nvSpPr>
          <p:spPr>
            <a:xfrm>
              <a:off x="1517585" y="283242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1.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2AC3EDE-D71D-45BF-BE4A-989CE2FBA556}"/>
                </a:ext>
              </a:extLst>
            </p:cNvPr>
            <p:cNvSpPr txBox="1"/>
            <p:nvPr/>
          </p:nvSpPr>
          <p:spPr>
            <a:xfrm>
              <a:off x="1545066" y="4437375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2.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제목 3">
            <a:extLst>
              <a:ext uri="{FF2B5EF4-FFF2-40B4-BE49-F238E27FC236}">
                <a16:creationId xmlns:a16="http://schemas.microsoft.com/office/drawing/2014/main" id="{8C182AA9-5EE5-45A8-BE9F-BC7010D965EE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로그인 실패 횟수 제한</a:t>
            </a:r>
          </a:p>
        </p:txBody>
      </p:sp>
    </p:spTree>
    <p:extLst>
      <p:ext uri="{BB962C8B-B14F-4D97-AF65-F5344CB8AC3E}">
        <p14:creationId xmlns:p14="http://schemas.microsoft.com/office/powerpoint/2010/main" val="256318448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7ACA81C6-9D18-4445-B7F2-A4522B8B4A25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로그인 실패 횟수 제한</a:t>
            </a: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2D28B45E-889F-4755-A24D-1D49664F548C}"/>
              </a:ext>
            </a:extLst>
          </p:cNvPr>
          <p:cNvSpPr txBox="1">
            <a:spLocks/>
          </p:cNvSpPr>
          <p:nvPr/>
        </p:nvSpPr>
        <p:spPr>
          <a:xfrm>
            <a:off x="560439" y="7451746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5DFFA4A-D16F-4059-BAB1-504051139915}"/>
              </a:ext>
            </a:extLst>
          </p:cNvPr>
          <p:cNvGrpSpPr/>
          <p:nvPr/>
        </p:nvGrpSpPr>
        <p:grpSpPr>
          <a:xfrm>
            <a:off x="540990" y="2000250"/>
            <a:ext cx="5696298" cy="3960813"/>
            <a:chOff x="540990" y="2000250"/>
            <a:chExt cx="5696298" cy="396081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DFF9C77-33FB-4273-BA4C-DDB5E7BD03E9}"/>
                </a:ext>
              </a:extLst>
            </p:cNvPr>
            <p:cNvPicPr/>
            <p:nvPr/>
          </p:nvPicPr>
          <p:blipFill rotWithShape="1">
            <a:blip r:embed="rId3"/>
            <a:srcRect l="25649" t="18269" r="23056" b="11578"/>
            <a:stretch/>
          </p:blipFill>
          <p:spPr>
            <a:xfrm>
              <a:off x="540990" y="2000250"/>
              <a:ext cx="5696298" cy="396081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C7471D4-CA23-4C48-BA1A-036FD9EA9AC9}"/>
                </a:ext>
              </a:extLst>
            </p:cNvPr>
            <p:cNvSpPr/>
            <p:nvPr/>
          </p:nvSpPr>
          <p:spPr>
            <a:xfrm>
              <a:off x="1006476" y="2856805"/>
              <a:ext cx="3359047" cy="97777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F6B8FF44-BC36-4401-B469-EF519CE8E305}"/>
                </a:ext>
              </a:extLst>
            </p:cNvPr>
            <p:cNvSpPr/>
            <p:nvPr/>
          </p:nvSpPr>
          <p:spPr>
            <a:xfrm>
              <a:off x="1006476" y="4667311"/>
              <a:ext cx="4760143" cy="2856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23" name="텍스트 개체 틀 5">
            <a:extLst>
              <a:ext uri="{FF2B5EF4-FFF2-40B4-BE49-F238E27FC236}">
                <a16:creationId xmlns:a16="http://schemas.microsoft.com/office/drawing/2014/main" id="{7034A773-D2FD-4F5B-B1DD-241A86B6A98D}"/>
              </a:ext>
            </a:extLst>
          </p:cNvPr>
          <p:cNvSpPr txBox="1">
            <a:spLocks/>
          </p:cNvSpPr>
          <p:nvPr/>
        </p:nvSpPr>
        <p:spPr>
          <a:xfrm>
            <a:off x="540990" y="7954054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+mn-ea"/>
              </a:rPr>
              <a:t>로그인 실패 최대 횟수를 지정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+mn-ea"/>
              </a:rPr>
              <a:t>Deny IP address based on the number of failed login attempts</a:t>
            </a: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로그인 최대 실패 횟수 이상으로 로그인에 실패할 경우 해당 </a:t>
            </a:r>
            <a:r>
              <a:rPr lang="en-US" altLang="ko-KR" sz="1600" b="1" dirty="0">
                <a:latin typeface="+mn-ea"/>
                <a:sym typeface="Wingdings" panose="05000000000000000000" pitchFamily="2" charset="2"/>
              </a:rPr>
              <a:t>IP </a:t>
            </a:r>
            <a:r>
              <a:rPr lang="ko-KR" altLang="en-US" sz="1600" b="1" dirty="0">
                <a:latin typeface="+mn-ea"/>
                <a:sym typeface="Wingdings" panose="05000000000000000000" pitchFamily="2" charset="2"/>
              </a:rPr>
              <a:t>차단</a:t>
            </a:r>
            <a:endParaRPr lang="en-US" altLang="ko-KR" sz="1600" b="1" dirty="0">
              <a:latin typeface="+mn-ea"/>
              <a:sym typeface="Wingdings" panose="05000000000000000000" pitchFamily="2" charset="2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en-US" altLang="ko-KR" sz="1800" b="1" dirty="0">
                <a:latin typeface="+mn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719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Ⅰ. FTP</a:t>
            </a:r>
            <a:b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en-US" altLang="ko-KR" sz="305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r>
              <a:rPr lang="en-US" altLang="ko-KR" sz="305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mode</a:t>
            </a:r>
          </a:p>
        </p:txBody>
      </p:sp>
    </p:spTree>
    <p:extLst>
      <p:ext uri="{BB962C8B-B14F-4D97-AF65-F5344CB8AC3E}">
        <p14:creationId xmlns:p14="http://schemas.microsoft.com/office/powerpoint/2010/main" val="414176340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7" name="제목 3">
            <a:extLst>
              <a:ext uri="{FF2B5EF4-FFF2-40B4-BE49-F238E27FC236}">
                <a16:creationId xmlns:a16="http://schemas.microsoft.com/office/drawing/2014/main" id="{50D362C2-FB1B-46B6-B0E4-24552AF99052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로그인 실패 횟수 제한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678FE4D-0129-469C-927B-CB2CC65D494A}"/>
              </a:ext>
            </a:extLst>
          </p:cNvPr>
          <p:cNvGrpSpPr/>
          <p:nvPr/>
        </p:nvGrpSpPr>
        <p:grpSpPr>
          <a:xfrm>
            <a:off x="549274" y="2012944"/>
            <a:ext cx="5688014" cy="3948119"/>
            <a:chOff x="549274" y="2012944"/>
            <a:chExt cx="5688014" cy="394811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66BC15F-0F52-40F4-A931-2F33D020C23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49275" y="2012944"/>
              <a:ext cx="5688013" cy="3948119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0F96357E-E120-41D9-B114-F406F19ACB3B}"/>
                </a:ext>
              </a:extLst>
            </p:cNvPr>
            <p:cNvSpPr/>
            <p:nvPr/>
          </p:nvSpPr>
          <p:spPr>
            <a:xfrm>
              <a:off x="549274" y="4938252"/>
              <a:ext cx="3182067" cy="2384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3079A082-F910-42AF-8F22-1CBE46B5DD9F}"/>
              </a:ext>
            </a:extLst>
          </p:cNvPr>
          <p:cNvSpPr txBox="1">
            <a:spLocks/>
          </p:cNvSpPr>
          <p:nvPr/>
        </p:nvSpPr>
        <p:spPr>
          <a:xfrm>
            <a:off x="549274" y="7694933"/>
            <a:ext cx="5688014" cy="5529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로그인 실패 최대 횟수만큼 로그인에 실패할 시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연결이 닫힘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다시 </a:t>
            </a:r>
            <a:r>
              <a:rPr lang="en-US" altLang="ko-KR" sz="2000" b="1" dirty="0">
                <a:latin typeface="+mn-ea"/>
              </a:rPr>
              <a:t>ftp </a:t>
            </a:r>
            <a:r>
              <a:rPr lang="ko-KR" altLang="en-US" sz="2000" b="1" dirty="0">
                <a:latin typeface="+mn-ea"/>
              </a:rPr>
              <a:t>서버에 접속을 하려고 해도 접속 불가</a:t>
            </a:r>
            <a:endParaRPr lang="en-US" altLang="ko-KR" sz="2000" b="1" dirty="0">
              <a:latin typeface="+mn-ea"/>
            </a:endParaRPr>
          </a:p>
          <a:p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648673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-57143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19969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감사합니다</a:t>
            </a:r>
          </a:p>
        </p:txBody>
      </p:sp>
      <p:sp>
        <p:nvSpPr>
          <p:cNvPr id="38" name="부제목 37">
            <a:extLst>
              <a:ext uri="{FF2B5EF4-FFF2-40B4-BE49-F238E27FC236}">
                <a16:creationId xmlns:a16="http://schemas.microsoft.com/office/drawing/2014/main" id="{F900AFB5-8FB4-429A-A1A5-D8BC883EC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9568" y="4009144"/>
            <a:ext cx="4841870" cy="842224"/>
          </a:xfrm>
        </p:spPr>
        <p:txBody>
          <a:bodyPr>
            <a:noAutofit/>
          </a:bodyPr>
          <a:lstStyle/>
          <a:p>
            <a:pPr algn="r"/>
            <a:r>
              <a:rPr lang="en-US" altLang="ko-KR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</a:t>
            </a:r>
            <a:endParaRPr lang="en-US" altLang="ko-KR" sz="4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/>
            <a:r>
              <a:rPr lang="ko-KR" altLang="en-US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최민영 </a:t>
            </a:r>
            <a:r>
              <a:rPr lang="ko-KR" altLang="en-US" sz="4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박서은</a:t>
            </a:r>
            <a:r>
              <a:rPr lang="ko-KR" altLang="en-US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4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이중석</a:t>
            </a:r>
            <a:r>
              <a:rPr lang="ko-KR" altLang="en-US" sz="48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문건호 박정연 </a:t>
            </a:r>
            <a:r>
              <a:rPr lang="ko-KR" altLang="en-US" sz="48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박동건</a:t>
            </a:r>
            <a:endParaRPr lang="en-US" altLang="ko-KR" sz="48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70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2906569" cy="72644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79048" y="1968500"/>
            <a:ext cx="3167814" cy="726440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 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Active Mode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AppleSDGothicNeo-Bold"/>
              </a:rPr>
              <a:t>통신 순서</a:t>
            </a:r>
            <a:endParaRPr lang="en-US" altLang="ko-KR" sz="20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pPr algn="l"/>
            <a:endParaRPr lang="ko-KR" altLang="en-US" sz="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000" b="0" i="0" dirty="0">
                <a:solidFill>
                  <a:srgbClr val="009E25"/>
                </a:solidFill>
                <a:effectLst/>
                <a:latin typeface="Arial" panose="020B0604020202020204" pitchFamily="34" charset="0"/>
              </a:rPr>
              <a:t>1.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 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Client port 5150</a:t>
            </a:r>
          </a:p>
          <a:p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 (Random port N,N&gt;1023)</a:t>
            </a:r>
            <a:endParaRPr lang="en-US" altLang="ko-KR" sz="4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r>
              <a:rPr lang="en-US" altLang="ko-KR" sz="400" b="1" i="0" dirty="0">
                <a:solidFill>
                  <a:srgbClr val="000000"/>
                </a:solidFill>
                <a:effectLst/>
                <a:latin typeface="AppleSDGothicNeo-Bold"/>
              </a:rPr>
              <a:t> </a:t>
            </a:r>
            <a:endParaRPr lang="en-US" altLang="ko-KR" sz="1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r>
              <a:rPr lang="en-US" altLang="ko-KR" sz="1300" b="1" i="0" dirty="0">
                <a:solidFill>
                  <a:srgbClr val="000000"/>
                </a:solidFill>
                <a:effectLst/>
                <a:latin typeface="AppleSDGothicNeo-Bold"/>
              </a:rPr>
              <a:t>  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Command port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21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AppleSDGothicNeo-Bold"/>
              </a:rPr>
              <a:t>접속</a:t>
            </a:r>
            <a:endParaRPr lang="ko-KR" alt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000" b="0" i="0" dirty="0">
                <a:solidFill>
                  <a:srgbClr val="009E25"/>
                </a:solidFill>
                <a:effectLst/>
                <a:latin typeface="Arial" panose="020B0604020202020204" pitchFamily="34" charset="0"/>
              </a:rPr>
              <a:t>2.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port 5151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 </a:t>
            </a:r>
            <a:r>
              <a:rPr lang="ko-KR" altLang="en-US" sz="1700" b="1" i="0" dirty="0">
                <a:solidFill>
                  <a:srgbClr val="000000"/>
                </a:solidFill>
                <a:effectLst/>
                <a:latin typeface="AppleSDGothicNeo-Bold"/>
              </a:rPr>
              <a:t>정보 서버 전송</a:t>
            </a:r>
            <a:endParaRPr lang="en-US" altLang="ko-KR" sz="17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r>
              <a:rPr lang="ko-KR" altLang="en-US" sz="1700" b="1" i="0" dirty="0">
                <a:solidFill>
                  <a:srgbClr val="000000"/>
                </a:solidFill>
                <a:effectLst/>
                <a:latin typeface="AppleSDGothicNeo-Bold"/>
              </a:rPr>
              <a:t>     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(N+1 port) </a:t>
            </a:r>
          </a:p>
          <a:p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     Client N+1 port listening</a:t>
            </a:r>
            <a:endParaRPr lang="en-US" altLang="ko-KR" sz="2000" dirty="0">
              <a:solidFill>
                <a:srgbClr val="000000"/>
              </a:solidFill>
              <a:latin typeface="AppleSDGothicNeo-Bold"/>
            </a:endParaRPr>
          </a:p>
          <a:p>
            <a:pPr algn="l"/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2000" b="0" i="0" dirty="0">
                <a:solidFill>
                  <a:srgbClr val="009E25"/>
                </a:solidFill>
                <a:effectLst/>
                <a:latin typeface="Arial" panose="020B0604020202020204" pitchFamily="34" charset="0"/>
              </a:rPr>
              <a:t>3.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FTP server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data port(20)</a:t>
            </a:r>
            <a:endParaRPr lang="en-US" altLang="ko-KR" sz="6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pPr algn="l"/>
            <a:r>
              <a:rPr lang="en-US" altLang="ko-KR" sz="600" b="1" i="0" dirty="0">
                <a:solidFill>
                  <a:srgbClr val="000000"/>
                </a:solidFill>
                <a:effectLst/>
                <a:latin typeface="AppleSDGothicNeo-Bold"/>
              </a:rPr>
              <a:t> </a:t>
            </a:r>
            <a:endParaRPr lang="en-US" altLang="ko-KR" sz="1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pPr algn="l"/>
            <a:r>
              <a:rPr lang="en-US" altLang="ko-KR" sz="1000" b="1" i="0" dirty="0">
                <a:solidFill>
                  <a:srgbClr val="000000"/>
                </a:solidFill>
                <a:effectLst/>
                <a:latin typeface="AppleSDGothicNeo-Bold"/>
              </a:rPr>
              <a:t>    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Client port 5151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 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AppleSDGothicNeo-Bold"/>
              </a:rPr>
              <a:t>접속</a:t>
            </a:r>
            <a:endParaRPr lang="ko-KR" altLang="en-US" sz="36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pPr algn="l"/>
            <a:endParaRPr lang="ko-KR" alt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2000" b="0" i="0" dirty="0">
                <a:solidFill>
                  <a:srgbClr val="009E25"/>
                </a:solidFill>
                <a:effectLst/>
                <a:latin typeface="Arial" panose="020B0604020202020204" pitchFamily="34" charset="0"/>
              </a:rPr>
              <a:t>4.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Server port(20)</a:t>
            </a:r>
          </a:p>
          <a:p>
            <a:pPr algn="l"/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     Client port (5151)</a:t>
            </a:r>
          </a:p>
          <a:p>
            <a:pPr algn="l"/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     </a:t>
            </a:r>
            <a:r>
              <a:rPr lang="en-US" altLang="ko-KR" sz="2000" b="1" dirty="0">
                <a:solidFill>
                  <a:srgbClr val="000000"/>
                </a:solidFill>
                <a:latin typeface="AppleSDGothicNeo-Bold"/>
              </a:rPr>
              <a:t>Data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Connection </a:t>
            </a:r>
          </a:p>
          <a:p>
            <a:pPr algn="l"/>
            <a:endParaRPr lang="en-US" altLang="ko-KR" sz="2000" b="1" dirty="0">
              <a:solidFill>
                <a:srgbClr val="000000"/>
              </a:solidFill>
              <a:latin typeface="AppleSDGothicNeo-Bold"/>
            </a:endParaRPr>
          </a:p>
          <a:p>
            <a:pPr algn="l"/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            Data flow</a:t>
            </a:r>
            <a:endParaRPr lang="ko-KR" altLang="en-US" sz="3600" b="1" i="0" dirty="0">
              <a:solidFill>
                <a:srgbClr val="000000"/>
              </a:solidFill>
              <a:effectLst/>
              <a:latin typeface="AppleSDGothicNeo-Bold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MODES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1E66E3-FEC0-4E6D-9AC2-A5893D32C792}"/>
              </a:ext>
            </a:extLst>
          </p:cNvPr>
          <p:cNvCxnSpPr>
            <a:cxnSpLocks/>
          </p:cNvCxnSpPr>
          <p:nvPr/>
        </p:nvCxnSpPr>
        <p:spPr>
          <a:xfrm>
            <a:off x="4752975" y="3176603"/>
            <a:ext cx="0" cy="227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88EA7E9-52D8-44BB-881B-D9EA61FB396A}"/>
              </a:ext>
            </a:extLst>
          </p:cNvPr>
          <p:cNvCxnSpPr>
            <a:cxnSpLocks/>
          </p:cNvCxnSpPr>
          <p:nvPr/>
        </p:nvCxnSpPr>
        <p:spPr>
          <a:xfrm>
            <a:off x="4752975" y="5957904"/>
            <a:ext cx="0" cy="227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3">
            <a:extLst>
              <a:ext uri="{FF2B5EF4-FFF2-40B4-BE49-F238E27FC236}">
                <a16:creationId xmlns:a16="http://schemas.microsoft.com/office/drawing/2014/main" id="{937AF568-8891-450A-B0D2-61B8A94271B9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Active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9A8B11A-561C-47C2-9C72-84ED6B01020E}"/>
              </a:ext>
            </a:extLst>
          </p:cNvPr>
          <p:cNvCxnSpPr>
            <a:cxnSpLocks/>
          </p:cNvCxnSpPr>
          <p:nvPr/>
        </p:nvCxnSpPr>
        <p:spPr>
          <a:xfrm>
            <a:off x="4752975" y="8343902"/>
            <a:ext cx="0" cy="227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0A183BC-F612-4BDA-ACCB-03180CB50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6" y="2409825"/>
            <a:ext cx="2809874" cy="56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6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2906569" cy="72644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4456" y="1968500"/>
            <a:ext cx="3343326" cy="7264400"/>
          </a:xfrm>
        </p:spPr>
        <p:txBody>
          <a:bodyPr>
            <a:normAutofit/>
          </a:bodyPr>
          <a:lstStyle/>
          <a:p>
            <a:pPr algn="l"/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 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Passive Mode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AppleSDGothicNeo-Bold"/>
              </a:rPr>
              <a:t>통신 순서</a:t>
            </a:r>
            <a:endParaRPr lang="en-US" altLang="ko-KR" sz="20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pPr algn="l"/>
            <a:endParaRPr lang="ko-KR" altLang="en-US" sz="1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000" b="0" i="0" dirty="0">
                <a:solidFill>
                  <a:srgbClr val="009E25"/>
                </a:solidFill>
                <a:effectLst/>
                <a:latin typeface="Arial" panose="020B0604020202020204" pitchFamily="34" charset="0"/>
              </a:rPr>
              <a:t>1.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 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Client port 5150</a:t>
            </a:r>
          </a:p>
          <a:p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 (Random port N,N&gt;1023)</a:t>
            </a:r>
            <a:endParaRPr lang="en-US" altLang="ko-KR" sz="4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r>
              <a:rPr lang="en-US" altLang="ko-KR" sz="400" b="1" i="0" dirty="0">
                <a:solidFill>
                  <a:srgbClr val="000000"/>
                </a:solidFill>
                <a:effectLst/>
                <a:latin typeface="AppleSDGothicNeo-Bold"/>
              </a:rPr>
              <a:t> </a:t>
            </a:r>
            <a:endParaRPr lang="en-US" altLang="ko-KR" sz="1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r>
              <a:rPr lang="en-US" altLang="ko-KR" sz="1300" b="1" i="0" dirty="0">
                <a:solidFill>
                  <a:srgbClr val="000000"/>
                </a:solidFill>
                <a:effectLst/>
                <a:latin typeface="AppleSDGothicNeo-Bold"/>
              </a:rPr>
              <a:t>  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Command port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21 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 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AppleSDGothicNeo-Bold"/>
              </a:rPr>
              <a:t>접속</a:t>
            </a:r>
            <a:endParaRPr lang="ko-KR" alt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lang="ko-KR" alt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ko-KR" sz="2000" b="0" i="0" dirty="0">
                <a:solidFill>
                  <a:srgbClr val="009E25"/>
                </a:solidFill>
                <a:effectLst/>
                <a:latin typeface="Arial" panose="020B0604020202020204" pitchFamily="34" charset="0"/>
              </a:rPr>
              <a:t>2.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FTP server      FTP Clint </a:t>
            </a:r>
            <a:endParaRPr lang="en-US" altLang="ko-KR" sz="100" b="1" i="0" dirty="0">
              <a:solidFill>
                <a:srgbClr val="000000"/>
              </a:solidFill>
              <a:effectLst/>
              <a:latin typeface="AppleSDGothicNeo-Bold"/>
            </a:endParaRPr>
          </a:p>
          <a:p>
            <a:r>
              <a:rPr lang="en-US" altLang="ko-KR" sz="100" b="1" i="0" dirty="0">
                <a:solidFill>
                  <a:srgbClr val="000000"/>
                </a:solidFill>
                <a:effectLst/>
                <a:latin typeface="AppleSDGothicNeo-Bold"/>
              </a:rPr>
              <a:t>                                                                                 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Transport(Port N)</a:t>
            </a:r>
          </a:p>
          <a:p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     </a:t>
            </a:r>
            <a:r>
              <a:rPr lang="en-US" altLang="ko-KR" sz="2000" b="1" dirty="0">
                <a:solidFill>
                  <a:srgbClr val="000000"/>
                </a:solidFill>
                <a:latin typeface="AppleSDGothicNeo-Bold"/>
              </a:rPr>
              <a:t>Port N &gt; 1024 ex) N=3268</a:t>
            </a:r>
            <a:endParaRPr lang="en-US" altLang="ko-KR" sz="2000" dirty="0">
              <a:solidFill>
                <a:srgbClr val="000000"/>
              </a:solidFill>
              <a:latin typeface="AppleSDGothicNeo-Bold"/>
            </a:endParaRPr>
          </a:p>
          <a:p>
            <a:pPr algn="l"/>
            <a:r>
              <a:rPr lang="en-US" altLang="ko-KR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ko-KR" alt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2000" b="0" i="0" dirty="0">
                <a:solidFill>
                  <a:srgbClr val="009E25"/>
                </a:solidFill>
                <a:effectLst/>
                <a:latin typeface="Arial" panose="020B0604020202020204" pitchFamily="34" charset="0"/>
              </a:rPr>
              <a:t>3.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Client      port 3268</a:t>
            </a:r>
            <a:r>
              <a:rPr lang="ko-KR" altLang="en-US" sz="2000" b="1" i="0" dirty="0">
                <a:solidFill>
                  <a:srgbClr val="000000"/>
                </a:solidFill>
                <a:effectLst/>
                <a:latin typeface="AppleSDGothicNeo-Bold"/>
              </a:rPr>
              <a:t> </a:t>
            </a:r>
            <a:r>
              <a:rPr lang="ko-KR" altLang="en-US" sz="1600" b="1" i="0" dirty="0">
                <a:solidFill>
                  <a:srgbClr val="000000"/>
                </a:solidFill>
                <a:effectLst/>
                <a:latin typeface="AppleSDGothicNeo-Bold"/>
              </a:rPr>
              <a:t>접속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AppleSDGothicNeo-Bold"/>
              </a:rPr>
              <a:t>   </a:t>
            </a:r>
            <a:r>
              <a:rPr lang="en-US" altLang="ko-KR" sz="500" b="1" i="0" dirty="0">
                <a:solidFill>
                  <a:srgbClr val="000000"/>
                </a:solidFill>
                <a:effectLst/>
                <a:latin typeface="AppleSDGothicNeo-Bold"/>
              </a:rPr>
              <a:t>    </a:t>
            </a:r>
          </a:p>
          <a:p>
            <a:pPr algn="l"/>
            <a:r>
              <a:rPr lang="en-US" altLang="ko-KR" sz="500" b="1" dirty="0">
                <a:solidFill>
                  <a:srgbClr val="000000"/>
                </a:solidFill>
                <a:latin typeface="AppleSDGothicNeo-Bold"/>
              </a:rPr>
              <a:t>     </a:t>
            </a:r>
            <a:r>
              <a:rPr lang="en-US" altLang="ko-KR" sz="500" b="1" i="0" dirty="0">
                <a:solidFill>
                  <a:srgbClr val="000000"/>
                </a:solidFill>
                <a:effectLst/>
                <a:latin typeface="AppleSDGothicNeo-Bold"/>
              </a:rPr>
              <a:t> </a:t>
            </a:r>
          </a:p>
          <a:p>
            <a:pPr algn="l"/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             Data flow</a:t>
            </a:r>
          </a:p>
          <a:p>
            <a:pPr algn="l"/>
            <a:endParaRPr lang="ko-KR" altLang="en-US" sz="3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altLang="ko-KR" sz="2000" b="0" i="0" dirty="0">
                <a:solidFill>
                  <a:srgbClr val="009E25"/>
                </a:solidFill>
                <a:effectLst/>
                <a:latin typeface="Arial" panose="020B0604020202020204" pitchFamily="34" charset="0"/>
              </a:rPr>
              <a:t>4.</a:t>
            </a:r>
            <a:r>
              <a:rPr lang="ko-KR" alt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sz="2000" b="1" dirty="0">
                <a:solidFill>
                  <a:srgbClr val="000000"/>
                </a:solidFill>
                <a:latin typeface="AppleSDGothicNeo-Bold"/>
              </a:rPr>
              <a:t>S</a:t>
            </a:r>
            <a:r>
              <a:rPr lang="en-US" altLang="ko-KR" sz="2000" b="1" i="0" dirty="0">
                <a:solidFill>
                  <a:srgbClr val="000000"/>
                </a:solidFill>
                <a:effectLst/>
                <a:latin typeface="AppleSDGothicNeo-Bold"/>
              </a:rPr>
              <a:t>erver port(20) </a:t>
            </a:r>
            <a:r>
              <a:rPr lang="ko-KR" altLang="en-US" sz="1600" b="1" i="0" dirty="0" err="1">
                <a:solidFill>
                  <a:srgbClr val="000000"/>
                </a:solidFill>
                <a:effectLst/>
                <a:latin typeface="AppleSDGothicNeo-Bold"/>
              </a:rPr>
              <a:t>사용안함</a:t>
            </a:r>
            <a:endParaRPr lang="ko-KR" altLang="en-US" sz="3600" b="1" i="0" dirty="0">
              <a:solidFill>
                <a:srgbClr val="000000"/>
              </a:solidFill>
              <a:effectLst/>
              <a:latin typeface="AppleSDGothicNeo-Bold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1A3BA57-7F0B-48CE-857F-14A3DDDC6B25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01E66E3-FEC0-4E6D-9AC2-A5893D32C792}"/>
              </a:ext>
            </a:extLst>
          </p:cNvPr>
          <p:cNvCxnSpPr>
            <a:cxnSpLocks/>
          </p:cNvCxnSpPr>
          <p:nvPr/>
        </p:nvCxnSpPr>
        <p:spPr>
          <a:xfrm>
            <a:off x="4752975" y="3176603"/>
            <a:ext cx="0" cy="227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88EA7E9-52D8-44BB-881B-D9EA61FB396A}"/>
              </a:ext>
            </a:extLst>
          </p:cNvPr>
          <p:cNvCxnSpPr>
            <a:cxnSpLocks/>
          </p:cNvCxnSpPr>
          <p:nvPr/>
        </p:nvCxnSpPr>
        <p:spPr>
          <a:xfrm>
            <a:off x="4945991" y="4306527"/>
            <a:ext cx="2401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3">
            <a:extLst>
              <a:ext uri="{FF2B5EF4-FFF2-40B4-BE49-F238E27FC236}">
                <a16:creationId xmlns:a16="http://schemas.microsoft.com/office/drawing/2014/main" id="{937AF568-8891-450A-B0D2-61B8A94271B9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Passive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EFAEA8-6A6A-4A0E-A41F-5D1854B2B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2457450"/>
            <a:ext cx="2856703" cy="5594729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3423900-7C0A-4951-B3F7-C264C09574E2}"/>
              </a:ext>
            </a:extLst>
          </p:cNvPr>
          <p:cNvCxnSpPr>
            <a:cxnSpLocks/>
          </p:cNvCxnSpPr>
          <p:nvPr/>
        </p:nvCxnSpPr>
        <p:spPr>
          <a:xfrm>
            <a:off x="4443298" y="5810057"/>
            <a:ext cx="24015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D7AD984-09C9-41EE-8382-432E90D35C28}"/>
              </a:ext>
            </a:extLst>
          </p:cNvPr>
          <p:cNvCxnSpPr>
            <a:cxnSpLocks/>
          </p:cNvCxnSpPr>
          <p:nvPr/>
        </p:nvCxnSpPr>
        <p:spPr>
          <a:xfrm>
            <a:off x="4727951" y="6003965"/>
            <a:ext cx="0" cy="2279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텍스트 개체 틀 5">
            <a:extLst>
              <a:ext uri="{FF2B5EF4-FFF2-40B4-BE49-F238E27FC236}">
                <a16:creationId xmlns:a16="http://schemas.microsoft.com/office/drawing/2014/main" id="{27273D38-0BAD-41FF-9DDB-CB8DBA89485A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MODES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0979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900" dirty="0">
                <a:latin typeface="+mn-ea"/>
              </a:rPr>
              <a:t> 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2A4281-2B5A-4087-A391-3566DEA3DF6F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vsFTP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A453BB39-EB9E-47D4-8E00-062A6B4D030D}"/>
              </a:ext>
            </a:extLst>
          </p:cNvPr>
          <p:cNvSpPr txBox="1">
            <a:spLocks/>
          </p:cNvSpPr>
          <p:nvPr/>
        </p:nvSpPr>
        <p:spPr>
          <a:xfrm>
            <a:off x="624780" y="7114466"/>
            <a:ext cx="5913238" cy="227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 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sz="3200" b="0" i="0" dirty="0">
                <a:solidFill>
                  <a:srgbClr val="000000"/>
                </a:solidFill>
                <a:effectLst/>
                <a:latin typeface="+mn-ea"/>
              </a:rPr>
              <a:t>-  </a:t>
            </a:r>
            <a:r>
              <a:rPr lang="ko-KR" altLang="en-US" sz="3200" b="0" i="0" dirty="0">
                <a:solidFill>
                  <a:srgbClr val="000000"/>
                </a:solidFill>
                <a:effectLst/>
                <a:latin typeface="+mn-ea"/>
              </a:rPr>
              <a:t>네트워크 패킷을 캡처 및 </a:t>
            </a:r>
            <a:endParaRPr lang="en-US" altLang="ko-KR" sz="3200" b="0" i="0" dirty="0">
              <a:solidFill>
                <a:srgbClr val="000000"/>
              </a:solidFill>
              <a:effectLst/>
              <a:latin typeface="+mn-ea"/>
            </a:endParaRPr>
          </a:p>
          <a:p>
            <a:r>
              <a:rPr lang="ko-KR" altLang="en-US" sz="3200" b="0" i="0" dirty="0">
                <a:solidFill>
                  <a:srgbClr val="000000"/>
                </a:solidFill>
                <a:effectLst/>
                <a:latin typeface="+mn-ea"/>
              </a:rPr>
              <a:t>    분석하는 오픈소스 도구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D82A8DD-40B1-4A82-89FB-F64331725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53" y="2802644"/>
            <a:ext cx="5601375" cy="275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3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88026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29564"/>
            <a:ext cx="5913238" cy="762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01780" cy="227083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ea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altLang="ko-KR" sz="2400" spc="-150" dirty="0">
                <a:latin typeface="+mn-ea"/>
              </a:rPr>
              <a:t>Client(192.168.274.10) </a:t>
            </a:r>
            <a:r>
              <a:rPr lang="ko-KR" altLang="en-US" sz="2400" spc="-150" dirty="0">
                <a:latin typeface="+mn-ea"/>
              </a:rPr>
              <a:t>임의 포트 </a:t>
            </a:r>
            <a:r>
              <a:rPr lang="en-US" altLang="ko-KR" sz="2400" spc="-150" dirty="0">
                <a:latin typeface="+mn-ea"/>
              </a:rPr>
              <a:t>61326    </a:t>
            </a:r>
          </a:p>
          <a:p>
            <a:r>
              <a:rPr lang="en-US" altLang="ko-KR" sz="2400" spc="-150" dirty="0">
                <a:latin typeface="+mn-ea"/>
              </a:rPr>
              <a:t>   </a:t>
            </a:r>
            <a:r>
              <a:rPr lang="ko-KR" altLang="en-US" sz="2400" spc="-150" dirty="0">
                <a:latin typeface="+mn-ea"/>
              </a:rPr>
              <a:t> </a:t>
            </a:r>
            <a:r>
              <a:rPr lang="en-US" altLang="ko-KR" sz="2400" spc="-150" dirty="0">
                <a:latin typeface="+mn-ea"/>
              </a:rPr>
              <a:t>-&gt; FTP </a:t>
            </a:r>
            <a:r>
              <a:rPr lang="ko-KR" altLang="en-US" sz="2400" spc="-150" dirty="0">
                <a:latin typeface="+mn-ea"/>
              </a:rPr>
              <a:t>서버</a:t>
            </a:r>
            <a:r>
              <a:rPr lang="en-US" altLang="ko-KR" sz="2400" spc="-150" dirty="0">
                <a:latin typeface="+mn-ea"/>
              </a:rPr>
              <a:t>(192.168.174.1)</a:t>
            </a:r>
            <a:r>
              <a:rPr lang="ko-KR" altLang="en-US" sz="2400" spc="-150" dirty="0">
                <a:latin typeface="+mn-ea"/>
              </a:rPr>
              <a:t> </a:t>
            </a:r>
            <a:r>
              <a:rPr lang="en-US" altLang="ko-KR" sz="2400" spc="-150" dirty="0">
                <a:latin typeface="+mn-ea"/>
              </a:rPr>
              <a:t>21</a:t>
            </a:r>
            <a:r>
              <a:rPr lang="ko-KR" altLang="en-US" sz="2400" spc="-150" dirty="0">
                <a:latin typeface="+mn-ea"/>
              </a:rPr>
              <a:t>번 포트</a:t>
            </a:r>
            <a:r>
              <a:rPr lang="en-US" altLang="ko-KR" sz="2400" spc="-150" dirty="0">
                <a:latin typeface="+mn-ea"/>
              </a:rPr>
              <a:t>  </a:t>
            </a:r>
          </a:p>
          <a:p>
            <a:r>
              <a:rPr lang="en-US" altLang="ko-KR" sz="2400" spc="-150" dirty="0">
                <a:latin typeface="+mn-ea"/>
              </a:rPr>
              <a:t>    (command port) </a:t>
            </a:r>
            <a:r>
              <a:rPr lang="ko-KR" altLang="en-US" sz="2400" spc="-150" dirty="0">
                <a:latin typeface="+mn-ea"/>
              </a:rPr>
              <a:t>접속 시도 후 성공</a:t>
            </a:r>
            <a:endParaRPr lang="en-US" altLang="ko-KR" sz="2400" spc="-150" dirty="0">
              <a:latin typeface="+mn-ea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2A4281-2B5A-4087-A391-3566DEA3DF6F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D32F849-FB22-420F-9108-CD835623B641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Active</a:t>
            </a:r>
            <a:r>
              <a:rPr lang="ko-KR" altLang="en-US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mode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BDD263-31D5-4230-A0F7-A26874CC90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4781" y="2723495"/>
            <a:ext cx="5597115" cy="347852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3235869-0EF7-4388-A5FF-EC1E08400506}"/>
              </a:ext>
            </a:extLst>
          </p:cNvPr>
          <p:cNvSpPr/>
          <p:nvPr/>
        </p:nvSpPr>
        <p:spPr>
          <a:xfrm>
            <a:off x="624781" y="2723495"/>
            <a:ext cx="1419919" cy="210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5E4458-8B7F-4BFF-9872-39D5B64E0808}"/>
              </a:ext>
            </a:extLst>
          </p:cNvPr>
          <p:cNvSpPr/>
          <p:nvPr/>
        </p:nvSpPr>
        <p:spPr>
          <a:xfrm>
            <a:off x="624780" y="5991812"/>
            <a:ext cx="1419919" cy="210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245105-CD7B-4C04-BFAD-CAEC11284AE6}"/>
              </a:ext>
            </a:extLst>
          </p:cNvPr>
          <p:cNvSpPr/>
          <p:nvPr/>
        </p:nvSpPr>
        <p:spPr>
          <a:xfrm>
            <a:off x="4241801" y="5991812"/>
            <a:ext cx="1980096" cy="210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76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88026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29564"/>
            <a:ext cx="5913238" cy="762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01780" cy="227083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ea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atin typeface="+mn-ea"/>
              </a:rPr>
              <a:t>클라이언트는 </a:t>
            </a:r>
            <a:r>
              <a:rPr lang="en-US" altLang="ko-KR" sz="2400" spc="-150" dirty="0">
                <a:latin typeface="+mn-ea"/>
              </a:rPr>
              <a:t>FTP </a:t>
            </a:r>
            <a:r>
              <a:rPr lang="ko-KR" altLang="en-US" sz="2400" spc="-150" dirty="0">
                <a:latin typeface="+mn-ea"/>
              </a:rPr>
              <a:t>서버에게 데이터 전송을 </a:t>
            </a:r>
            <a:endParaRPr lang="en-US" altLang="ko-KR" sz="2400" spc="-150" dirty="0">
              <a:latin typeface="+mn-ea"/>
            </a:endParaRPr>
          </a:p>
          <a:p>
            <a:r>
              <a:rPr lang="en-US" altLang="ko-KR" sz="2400" spc="-150" dirty="0">
                <a:latin typeface="+mn-ea"/>
              </a:rPr>
              <a:t>    </a:t>
            </a:r>
            <a:r>
              <a:rPr lang="ko-KR" altLang="en-US" sz="2400" spc="-150" dirty="0">
                <a:latin typeface="+mn-ea"/>
              </a:rPr>
              <a:t>하기 위해서 클라이언트 </a:t>
            </a:r>
            <a:r>
              <a:rPr lang="en-US" altLang="ko-KR" sz="2400" spc="-150" dirty="0">
                <a:latin typeface="+mn-ea"/>
              </a:rPr>
              <a:t>port</a:t>
            </a:r>
            <a:r>
              <a:rPr lang="ko-KR" altLang="en-US" sz="2400" spc="-150" dirty="0">
                <a:latin typeface="+mn-ea"/>
              </a:rPr>
              <a:t> 번호 제공</a:t>
            </a:r>
            <a:endParaRPr lang="en-US" altLang="ko-KR" sz="2400" spc="-150" dirty="0">
              <a:latin typeface="+mn-ea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2A4281-2B5A-4087-A391-3566DEA3DF6F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D32F849-FB22-420F-9108-CD835623B641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Active</a:t>
            </a:r>
            <a:r>
              <a:rPr lang="ko-KR" altLang="en-US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mode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574A82-5666-429B-9064-12ECE893C647}"/>
              </a:ext>
            </a:extLst>
          </p:cNvPr>
          <p:cNvPicPr/>
          <p:nvPr/>
        </p:nvPicPr>
        <p:blipFill rotWithShape="1">
          <a:blip r:embed="rId2"/>
          <a:srcRect l="52040" t="5502"/>
          <a:stretch/>
        </p:blipFill>
        <p:spPr>
          <a:xfrm>
            <a:off x="560851" y="3146838"/>
            <a:ext cx="5767351" cy="100379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07591B1-BCE6-4FC4-96DE-24C76DC049A5}"/>
              </a:ext>
            </a:extLst>
          </p:cNvPr>
          <p:cNvPicPr/>
          <p:nvPr/>
        </p:nvPicPr>
        <p:blipFill rotWithShape="1">
          <a:blip r:embed="rId2"/>
          <a:srcRect t="1" r="58991" b="11781"/>
          <a:stretch/>
        </p:blipFill>
        <p:spPr>
          <a:xfrm>
            <a:off x="529798" y="2325757"/>
            <a:ext cx="4539159" cy="8210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8B7E535-863C-4DDD-904D-DA7882CEBB47}"/>
              </a:ext>
            </a:extLst>
          </p:cNvPr>
          <p:cNvSpPr/>
          <p:nvPr/>
        </p:nvSpPr>
        <p:spPr>
          <a:xfrm>
            <a:off x="472380" y="3651342"/>
            <a:ext cx="5824769" cy="4306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E7B3F5-B7D2-4104-AD6B-3D94DDDC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52" y="4457895"/>
            <a:ext cx="5767350" cy="187924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6E56DB-DB42-4926-AFD1-610723FA16D3}"/>
              </a:ext>
            </a:extLst>
          </p:cNvPr>
          <p:cNvSpPr/>
          <p:nvPr/>
        </p:nvSpPr>
        <p:spPr>
          <a:xfrm>
            <a:off x="1292200" y="5983643"/>
            <a:ext cx="5013101" cy="29107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366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88026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29564"/>
            <a:ext cx="5913238" cy="762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01780" cy="227083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ea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atin typeface="+mn-ea"/>
              </a:rPr>
              <a:t>서버는 클라이언트가 알려준 포트로 접속을 시도</a:t>
            </a:r>
            <a:r>
              <a:rPr lang="en-US" altLang="ko-KR" sz="2400" spc="-150" dirty="0">
                <a:latin typeface="+mn-ea"/>
              </a:rPr>
              <a:t>,  </a:t>
            </a:r>
            <a:r>
              <a:rPr lang="ko-KR" altLang="en-US" sz="2400" spc="-150" dirty="0">
                <a:latin typeface="+mn-ea"/>
              </a:rPr>
              <a:t>클라이언트가 접속을 허락하면</a:t>
            </a:r>
            <a:endParaRPr lang="en-US" altLang="ko-KR" sz="2400" spc="-150" dirty="0">
              <a:latin typeface="+mn-ea"/>
            </a:endParaRPr>
          </a:p>
          <a:p>
            <a:r>
              <a:rPr lang="en-US" altLang="ko-KR" sz="2400" spc="-150" dirty="0">
                <a:latin typeface="+mn-ea"/>
              </a:rPr>
              <a:t>    port 20(data)</a:t>
            </a:r>
            <a:r>
              <a:rPr lang="ko-KR" altLang="en-US" sz="2400" spc="-150" dirty="0">
                <a:latin typeface="+mn-ea"/>
              </a:rPr>
              <a:t> 를 통해서 전송이 이뤄진다</a:t>
            </a:r>
            <a:r>
              <a:rPr lang="en-US" altLang="ko-KR" sz="2400" spc="-150" dirty="0">
                <a:latin typeface="+mn-ea"/>
              </a:rPr>
              <a:t>.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2A4281-2B5A-4087-A391-3566DEA3DF6F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D32F849-FB22-420F-9108-CD835623B641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Active</a:t>
            </a:r>
            <a:r>
              <a:rPr lang="ko-KR" altLang="en-US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mode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FD90012-DACC-4054-9DC5-A8694E5540E1}"/>
              </a:ext>
            </a:extLst>
          </p:cNvPr>
          <p:cNvPicPr/>
          <p:nvPr/>
        </p:nvPicPr>
        <p:blipFill rotWithShape="1">
          <a:blip r:embed="rId2"/>
          <a:srcRect t="4182" r="55505" b="82443"/>
          <a:stretch/>
        </p:blipFill>
        <p:spPr>
          <a:xfrm>
            <a:off x="508008" y="2745041"/>
            <a:ext cx="5181357" cy="2519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21DBE0E-7CBE-4D62-80AE-13C8CCF8E8FB}"/>
              </a:ext>
            </a:extLst>
          </p:cNvPr>
          <p:cNvPicPr/>
          <p:nvPr/>
        </p:nvPicPr>
        <p:blipFill rotWithShape="1">
          <a:blip r:embed="rId2"/>
          <a:srcRect l="44656" t="3089" r="812" b="82886"/>
          <a:stretch/>
        </p:blipFill>
        <p:spPr>
          <a:xfrm>
            <a:off x="508008" y="2996975"/>
            <a:ext cx="5866152" cy="242631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462D43-6AFB-4A96-A8CB-29C3067863F1}"/>
              </a:ext>
            </a:extLst>
          </p:cNvPr>
          <p:cNvCxnSpPr/>
          <p:nvPr/>
        </p:nvCxnSpPr>
        <p:spPr>
          <a:xfrm>
            <a:off x="3344215" y="3323772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43DAA58B-E99B-4CE5-A7C0-92482339C8AA}"/>
              </a:ext>
            </a:extLst>
          </p:cNvPr>
          <p:cNvPicPr/>
          <p:nvPr/>
        </p:nvPicPr>
        <p:blipFill rotWithShape="1">
          <a:blip r:embed="rId2"/>
          <a:srcRect l="300" t="23805" r="55205" b="62820"/>
          <a:stretch/>
        </p:blipFill>
        <p:spPr>
          <a:xfrm>
            <a:off x="508008" y="3596818"/>
            <a:ext cx="5181357" cy="25193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172911E-B46E-4412-8CE1-F6B8A52F2992}"/>
              </a:ext>
            </a:extLst>
          </p:cNvPr>
          <p:cNvPicPr/>
          <p:nvPr/>
        </p:nvPicPr>
        <p:blipFill rotWithShape="1">
          <a:blip r:embed="rId2"/>
          <a:srcRect l="45313" t="24762" r="4052" b="62359"/>
          <a:stretch/>
        </p:blipFill>
        <p:spPr>
          <a:xfrm>
            <a:off x="508008" y="3830805"/>
            <a:ext cx="5841984" cy="218681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8383295-3B11-4301-B208-6201AD2B1A88}"/>
              </a:ext>
            </a:extLst>
          </p:cNvPr>
          <p:cNvCxnSpPr/>
          <p:nvPr/>
        </p:nvCxnSpPr>
        <p:spPr>
          <a:xfrm>
            <a:off x="3322445" y="4143830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092DF883-FBD2-43E1-86FE-B13077AB0594}"/>
              </a:ext>
            </a:extLst>
          </p:cNvPr>
          <p:cNvPicPr/>
          <p:nvPr/>
        </p:nvPicPr>
        <p:blipFill rotWithShape="1">
          <a:blip r:embed="rId2"/>
          <a:srcRect l="-6" t="41878" r="55205" b="42464"/>
          <a:stretch/>
        </p:blipFill>
        <p:spPr>
          <a:xfrm>
            <a:off x="530437" y="4465614"/>
            <a:ext cx="5216984" cy="217715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7ADB027-819D-48FF-AE9E-17846B664E33}"/>
              </a:ext>
            </a:extLst>
          </p:cNvPr>
          <p:cNvPicPr/>
          <p:nvPr/>
        </p:nvPicPr>
        <p:blipFill rotWithShape="1">
          <a:blip r:embed="rId2"/>
          <a:srcRect l="45328" t="41821" r="1450" b="42172"/>
          <a:stretch/>
        </p:blipFill>
        <p:spPr>
          <a:xfrm>
            <a:off x="542965" y="4693691"/>
            <a:ext cx="5807025" cy="217714"/>
          </a:xfrm>
          <a:prstGeom prst="rect">
            <a:avLst/>
          </a:prstGeom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1C410B9C-60C3-44BA-A596-077402B2A80A}"/>
              </a:ext>
            </a:extLst>
          </p:cNvPr>
          <p:cNvCxnSpPr/>
          <p:nvPr/>
        </p:nvCxnSpPr>
        <p:spPr>
          <a:xfrm>
            <a:off x="3329705" y="5486402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>
            <a:extLst>
              <a:ext uri="{FF2B5EF4-FFF2-40B4-BE49-F238E27FC236}">
                <a16:creationId xmlns:a16="http://schemas.microsoft.com/office/drawing/2014/main" id="{888C2F1A-C4CF-4037-A86E-09692C9B10B9}"/>
              </a:ext>
            </a:extLst>
          </p:cNvPr>
          <p:cNvPicPr/>
          <p:nvPr/>
        </p:nvPicPr>
        <p:blipFill rotWithShape="1">
          <a:blip r:embed="rId2"/>
          <a:srcRect l="132" t="81277" r="55067" b="3066"/>
          <a:stretch/>
        </p:blipFill>
        <p:spPr>
          <a:xfrm>
            <a:off x="542965" y="5793478"/>
            <a:ext cx="5216984" cy="21771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9FF7A76-AD81-4907-9C40-7441857B836E}"/>
              </a:ext>
            </a:extLst>
          </p:cNvPr>
          <p:cNvPicPr/>
          <p:nvPr/>
        </p:nvPicPr>
        <p:blipFill rotWithShape="1">
          <a:blip r:embed="rId2"/>
          <a:srcRect l="45018" t="80056" r="10181" b="4287"/>
          <a:stretch/>
        </p:blipFill>
        <p:spPr>
          <a:xfrm>
            <a:off x="542965" y="6011192"/>
            <a:ext cx="5216984" cy="2177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C0968A-DDA3-43F4-93D4-C71666692FF2}"/>
              </a:ext>
            </a:extLst>
          </p:cNvPr>
          <p:cNvPicPr/>
          <p:nvPr/>
        </p:nvPicPr>
        <p:blipFill rotWithShape="1">
          <a:blip r:embed="rId2"/>
          <a:srcRect l="-6" t="60635" r="55205" b="22961"/>
          <a:stretch/>
        </p:blipFill>
        <p:spPr>
          <a:xfrm>
            <a:off x="508008" y="4918095"/>
            <a:ext cx="5216984" cy="2280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F80EFF-2BDA-494F-9340-EE3E2163801B}"/>
              </a:ext>
            </a:extLst>
          </p:cNvPr>
          <p:cNvPicPr/>
          <p:nvPr/>
        </p:nvPicPr>
        <p:blipFill rotWithShape="1">
          <a:blip r:embed="rId2"/>
          <a:srcRect l="45328" t="61244" r="1450" b="20829"/>
          <a:stretch/>
        </p:blipFill>
        <p:spPr>
          <a:xfrm>
            <a:off x="542965" y="5164684"/>
            <a:ext cx="5807025" cy="2438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28D9BF3-84D1-4DF0-9ED2-75FFF9F81C6F}"/>
              </a:ext>
            </a:extLst>
          </p:cNvPr>
          <p:cNvSpPr/>
          <p:nvPr/>
        </p:nvSpPr>
        <p:spPr>
          <a:xfrm>
            <a:off x="588493" y="5766474"/>
            <a:ext cx="5158928" cy="4624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145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88026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29564"/>
            <a:ext cx="5913238" cy="762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01780" cy="227083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800" dirty="0">
                <a:latin typeface="+mn-ea"/>
              </a:rPr>
              <a:t> </a:t>
            </a:r>
            <a:r>
              <a:rPr lang="en-US" altLang="ko-KR" sz="2400" spc="-150" dirty="0">
                <a:latin typeface="+mn-ea"/>
              </a:rPr>
              <a:t>Active </a:t>
            </a:r>
            <a:r>
              <a:rPr lang="ko-KR" altLang="en-US" sz="2400" spc="-150" dirty="0">
                <a:latin typeface="+mn-ea"/>
              </a:rPr>
              <a:t>모드 문제점 </a:t>
            </a:r>
            <a:endParaRPr lang="en-US" altLang="ko-KR" sz="2400" spc="-150" dirty="0">
              <a:latin typeface="+mn-ea"/>
            </a:endParaRPr>
          </a:p>
          <a:p>
            <a:r>
              <a:rPr lang="ko-KR" altLang="en-US" sz="2000" spc="-150" dirty="0">
                <a:latin typeface="+mn-ea"/>
              </a:rPr>
              <a:t>서버가 포트 </a:t>
            </a:r>
            <a:r>
              <a:rPr lang="en-US" altLang="ko-KR" sz="2000" spc="-150" dirty="0">
                <a:latin typeface="+mn-ea"/>
              </a:rPr>
              <a:t>20</a:t>
            </a:r>
            <a:r>
              <a:rPr lang="ko-KR" altLang="en-US" sz="2000" spc="-150" dirty="0">
                <a:latin typeface="+mn-ea"/>
              </a:rPr>
              <a:t>번을 사용해서 클라이언트의 열린 포트</a:t>
            </a:r>
            <a:endParaRPr lang="en-US" altLang="ko-KR" sz="2000" spc="-150" dirty="0">
              <a:latin typeface="+mn-ea"/>
            </a:endParaRPr>
          </a:p>
          <a:p>
            <a:r>
              <a:rPr lang="ko-KR" altLang="en-US" sz="2000" spc="-150" dirty="0">
                <a:latin typeface="+mn-ea"/>
              </a:rPr>
              <a:t>로 접속할 </a:t>
            </a:r>
            <a:r>
              <a:rPr lang="ko-KR" altLang="en-US" sz="2000" spc="-150" dirty="0" err="1">
                <a:latin typeface="+mn-ea"/>
              </a:rPr>
              <a:t>떄</a:t>
            </a:r>
            <a:r>
              <a:rPr lang="en-US" altLang="ko-KR" sz="2000" spc="-150" dirty="0">
                <a:latin typeface="+mn-ea"/>
              </a:rPr>
              <a:t>, </a:t>
            </a:r>
            <a:r>
              <a:rPr lang="ko-KR" altLang="en-US" sz="2000" spc="-150" dirty="0">
                <a:latin typeface="+mn-ea"/>
              </a:rPr>
              <a:t>클라이언트에 방화벽에서 접속을 차단 또는 </a:t>
            </a:r>
            <a:endParaRPr lang="en-US" altLang="ko-KR" sz="2000" spc="-150" dirty="0">
              <a:latin typeface="+mn-ea"/>
            </a:endParaRPr>
          </a:p>
          <a:p>
            <a:r>
              <a:rPr lang="ko-KR" altLang="en-US" sz="2000" spc="-150" dirty="0">
                <a:latin typeface="+mn-ea"/>
              </a:rPr>
              <a:t>공유기</a:t>
            </a:r>
            <a:r>
              <a:rPr lang="en-US" altLang="ko-KR" sz="2000" spc="-150" dirty="0">
                <a:latin typeface="+mn-ea"/>
              </a:rPr>
              <a:t>,ISP</a:t>
            </a:r>
            <a:r>
              <a:rPr lang="ko-KR" altLang="en-US" sz="2000" spc="-150" dirty="0">
                <a:latin typeface="+mn-ea"/>
              </a:rPr>
              <a:t>에서 외부에서의 접속을 허용하지 않아서 </a:t>
            </a:r>
            <a:r>
              <a:rPr lang="en-US" altLang="ko-KR" sz="2000" spc="-150" dirty="0">
                <a:latin typeface="+mn-ea"/>
              </a:rPr>
              <a:t>FTP</a:t>
            </a:r>
            <a:r>
              <a:rPr lang="ko-KR" altLang="en-US" sz="2000" spc="-150" dirty="0">
                <a:latin typeface="+mn-ea"/>
              </a:rPr>
              <a:t>서</a:t>
            </a:r>
            <a:endParaRPr lang="en-US" altLang="ko-KR" sz="2000" spc="-150" dirty="0">
              <a:latin typeface="+mn-ea"/>
            </a:endParaRPr>
          </a:p>
          <a:p>
            <a:r>
              <a:rPr lang="ko-KR" altLang="en-US" sz="2000" spc="-150" dirty="0" err="1">
                <a:latin typeface="+mn-ea"/>
              </a:rPr>
              <a:t>버</a:t>
            </a:r>
            <a:r>
              <a:rPr lang="ko-KR" altLang="en-US" sz="2000" spc="-150" dirty="0">
                <a:latin typeface="+mn-ea"/>
              </a:rPr>
              <a:t> 동작하지 않음</a:t>
            </a:r>
            <a:r>
              <a:rPr lang="en-US" altLang="ko-KR" sz="2000" spc="-150" dirty="0">
                <a:latin typeface="+mn-ea"/>
              </a:rPr>
              <a:t>.</a:t>
            </a:r>
          </a:p>
          <a:p>
            <a:endParaRPr lang="en-US" altLang="ko-KR" sz="2000" spc="-150" dirty="0">
              <a:latin typeface="+mn-ea"/>
            </a:endParaRPr>
          </a:p>
          <a:p>
            <a:r>
              <a:rPr lang="ko-KR" altLang="en-US" sz="2000" spc="-150" dirty="0">
                <a:latin typeface="+mn-ea"/>
              </a:rPr>
              <a:t>해결책 </a:t>
            </a:r>
            <a:r>
              <a:rPr lang="en-US" altLang="ko-KR" sz="2000" spc="-150" dirty="0">
                <a:latin typeface="+mn-ea"/>
              </a:rPr>
              <a:t>= PASSIVE</a:t>
            </a:r>
            <a:r>
              <a:rPr lang="ko-KR" altLang="en-US" sz="2000" spc="-150" dirty="0">
                <a:latin typeface="+mn-ea"/>
              </a:rPr>
              <a:t> </a:t>
            </a:r>
            <a:r>
              <a:rPr lang="en-US" altLang="ko-KR" sz="2000" spc="-150" dirty="0">
                <a:latin typeface="+mn-ea"/>
              </a:rPr>
              <a:t>MODE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2A4281-2B5A-4087-A391-3566DEA3DF6F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D32F849-FB22-420F-9108-CD835623B641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Active</a:t>
            </a:r>
            <a:r>
              <a:rPr lang="ko-KR" altLang="en-US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mode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4531EDA-5421-40DB-9B97-7AE438B905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245" y="2512015"/>
            <a:ext cx="5731510" cy="364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37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en-US" altLang="ko-KR" sz="240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err="1">
                <a:latin typeface="+mn-ea"/>
              </a:rPr>
              <a:t>Vsftp</a:t>
            </a:r>
            <a:r>
              <a:rPr lang="en-US" altLang="ko-KR" sz="2400" dirty="0">
                <a:latin typeface="+mn-ea"/>
              </a:rPr>
              <a:t> </a:t>
            </a:r>
            <a:r>
              <a:rPr lang="ko-KR" altLang="en-US" sz="2400" dirty="0">
                <a:latin typeface="+mn-ea"/>
              </a:rPr>
              <a:t>서버종류 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  Active</a:t>
            </a:r>
            <a:r>
              <a:rPr lang="ko-KR" altLang="en-US" sz="2400" dirty="0">
                <a:latin typeface="+mn-ea"/>
              </a:rPr>
              <a:t> </a:t>
            </a:r>
            <a:r>
              <a:rPr lang="en-US" altLang="ko-KR" sz="2400" dirty="0">
                <a:latin typeface="+mn-ea"/>
              </a:rPr>
              <a:t>mode, Passive mode</a:t>
            </a:r>
          </a:p>
          <a:p>
            <a:pPr marL="342900" indent="-342900">
              <a:buFontTx/>
              <a:buChar char="-"/>
            </a:pPr>
            <a:r>
              <a:rPr lang="en-US" altLang="ko-KR" sz="2400" dirty="0">
                <a:latin typeface="+mn-ea"/>
              </a:rPr>
              <a:t>Passive mode </a:t>
            </a:r>
            <a:r>
              <a:rPr lang="ko-KR" altLang="en-US" sz="2400" dirty="0">
                <a:latin typeface="+mn-ea"/>
              </a:rPr>
              <a:t>변경가능</a:t>
            </a:r>
            <a:endParaRPr lang="en-US" altLang="ko-KR" sz="2400" dirty="0">
              <a:latin typeface="+mn-ea"/>
            </a:endParaRPr>
          </a:p>
          <a:p>
            <a:endParaRPr lang="en-US" altLang="ko-KR" sz="2400" dirty="0">
              <a:latin typeface="+mn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vim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Pasv_enable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=YES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//Passive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모드 설정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Pasv_max_port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=61010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//passive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모드 사용시 최대 사용가능 포트번호 정의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Pasv_min_port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=61000 /</a:t>
            </a: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max_port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&lt; 65535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//passive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모드 사용시 최소 사용가능 포트번호 정의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기본값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 0)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min_port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&gt; 1024</a:t>
            </a:r>
          </a:p>
          <a:p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restart </a:t>
            </a: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1800" dirty="0">
              <a:solidFill>
                <a:schemeClr val="bg1"/>
              </a:solidFill>
              <a:highlight>
                <a:srgbClr val="008000"/>
              </a:highlight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Passive mode</a:t>
            </a:r>
            <a:endParaRPr lang="ko-KR" altLang="en-US" sz="4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4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BB2DB40D-D024-43AA-9F8F-F8B80E87B0C0}"/>
              </a:ext>
            </a:extLst>
          </p:cNvPr>
          <p:cNvSpPr/>
          <p:nvPr/>
        </p:nvSpPr>
        <p:spPr>
          <a:xfrm>
            <a:off x="254005" y="266705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B3C9497-C751-49D4-9613-0F131DD31C3B}"/>
              </a:ext>
            </a:extLst>
          </p:cNvPr>
          <p:cNvGrpSpPr/>
          <p:nvPr/>
        </p:nvGrpSpPr>
        <p:grpSpPr>
          <a:xfrm>
            <a:off x="254003" y="241297"/>
            <a:ext cx="2880000" cy="2880000"/>
            <a:chOff x="1256523" y="234901"/>
            <a:chExt cx="2880000" cy="2880000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7D435771-E4CD-4066-A538-704A12BF0D5E}"/>
                </a:ext>
              </a:extLst>
            </p:cNvPr>
            <p:cNvSpPr/>
            <p:nvPr/>
          </p:nvSpPr>
          <p:spPr>
            <a:xfrm rot="16200000">
              <a:off x="1256523" y="234901"/>
              <a:ext cx="2880000" cy="2880000"/>
            </a:xfrm>
            <a:prstGeom prst="teardrop">
              <a:avLst/>
            </a:prstGeom>
            <a:solidFill>
              <a:srgbClr val="204E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8D5980-5461-46B5-A7AA-DA930ED5FAC1}"/>
                </a:ext>
              </a:extLst>
            </p:cNvPr>
            <p:cNvSpPr txBox="1"/>
            <p:nvPr/>
          </p:nvSpPr>
          <p:spPr>
            <a:xfrm>
              <a:off x="1505107" y="1290180"/>
              <a:ext cx="238283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chemeClr val="bg1"/>
                  </a:solidFill>
                  <a:latin typeface="DX국민시대" panose="02020600000000000000" pitchFamily="18" charset="-127"/>
                  <a:ea typeface="DX국민시대" panose="02020600000000000000" pitchFamily="18" charset="-127"/>
                </a:rPr>
                <a:t>INDEX</a:t>
              </a:r>
              <a:endParaRPr lang="ko-KR" altLang="en-US" sz="44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endParaRPr>
            </a:p>
          </p:txBody>
        </p:sp>
      </p:grp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06F96E46-092C-4EBC-BFAB-912F3305297D}"/>
              </a:ext>
            </a:extLst>
          </p:cNvPr>
          <p:cNvSpPr txBox="1">
            <a:spLocks/>
          </p:cNvSpPr>
          <p:nvPr/>
        </p:nvSpPr>
        <p:spPr>
          <a:xfrm>
            <a:off x="783301" y="3964990"/>
            <a:ext cx="5485072" cy="5270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Ⅰ. FTP</a:t>
            </a:r>
          </a:p>
          <a:p>
            <a:pPr marL="914400" lvl="1" indent="-571500">
              <a:buFont typeface="+mj-lt"/>
              <a:buAutoNum type="romanUcPeriod"/>
            </a:pPr>
            <a:r>
              <a:rPr lang="en-US" altLang="ko-KR" sz="305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</a:t>
            </a:r>
            <a:r>
              <a:rPr lang="ko-KR" altLang="en-US" sz="305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관련용어</a:t>
            </a:r>
            <a:endParaRPr lang="en-US" altLang="ko-KR" sz="3050" dirty="0">
              <a:solidFill>
                <a:schemeClr val="tx1">
                  <a:lumMod val="95000"/>
                  <a:lumOff val="5000"/>
                </a:schemeClr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  <a:p>
            <a:pPr marL="914400" lvl="1" indent="-571500">
              <a:buFont typeface="+mj-lt"/>
              <a:buAutoNum type="romanUcPeriod"/>
            </a:pPr>
            <a:r>
              <a:rPr lang="en-US" altLang="ko-KR" sz="305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mode</a:t>
            </a:r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</a:p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Ⅱ. CentOS7 </a:t>
            </a:r>
          </a:p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	VSFTP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Construction</a:t>
            </a:r>
          </a:p>
          <a:p>
            <a:r>
              <a:rPr lang="en-US" altLang="ko-KR" sz="105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</a:p>
          <a:p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Ⅲ. Windows server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2012 </a:t>
            </a:r>
          </a:p>
          <a:p>
            <a:r>
              <a:rPr lang="en-US" altLang="ko-KR" sz="3200" dirty="0">
                <a:solidFill>
                  <a:schemeClr val="accent2">
                    <a:lumMod val="7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	  FTP  </a:t>
            </a:r>
            <a:r>
              <a:rPr lang="en-US" altLang="ko-KR" sz="32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Construction</a:t>
            </a:r>
            <a:endParaRPr lang="ko-KR" altLang="en-US" sz="32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76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88026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29564"/>
            <a:ext cx="5913238" cy="762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01780" cy="227083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ea"/>
              </a:rPr>
              <a:t> </a:t>
            </a:r>
            <a:endParaRPr lang="en-US" altLang="ko-KR" sz="105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atin typeface="+mn-ea"/>
              </a:rPr>
              <a:t>클라이언트에서 </a:t>
            </a:r>
            <a:r>
              <a:rPr lang="en-US" altLang="ko-KR" sz="2400" spc="-150" dirty="0">
                <a:latin typeface="+mn-ea"/>
              </a:rPr>
              <a:t>FTP</a:t>
            </a:r>
            <a:r>
              <a:rPr lang="ko-KR" altLang="en-US" sz="2400" spc="-150" dirty="0">
                <a:latin typeface="+mn-ea"/>
              </a:rPr>
              <a:t>서버의 포트 </a:t>
            </a:r>
            <a:r>
              <a:rPr lang="en-US" altLang="ko-KR" sz="2400" spc="-150" dirty="0">
                <a:latin typeface="+mn-ea"/>
              </a:rPr>
              <a:t>21</a:t>
            </a:r>
            <a:r>
              <a:rPr lang="ko-KR" altLang="en-US" sz="2400" spc="-150" dirty="0">
                <a:latin typeface="+mn-ea"/>
              </a:rPr>
              <a:t>번으로 연결을 시도 및 성공</a:t>
            </a:r>
            <a:endParaRPr lang="en-US" altLang="ko-KR" sz="2400" spc="-150" dirty="0">
              <a:latin typeface="+mn-ea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2A4281-2B5A-4087-A391-3566DEA3DF6F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D32F849-FB22-420F-9108-CD835623B641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Passive</a:t>
            </a:r>
            <a:r>
              <a:rPr lang="ko-KR" altLang="en-US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mode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525E8E6-1F8E-47BD-8323-E89C340BE00C}"/>
              </a:ext>
            </a:extLst>
          </p:cNvPr>
          <p:cNvPicPr/>
          <p:nvPr/>
        </p:nvPicPr>
        <p:blipFill rotWithShape="1">
          <a:blip r:embed="rId2"/>
          <a:srcRect r="54584" b="80194"/>
          <a:stretch/>
        </p:blipFill>
        <p:spPr>
          <a:xfrm>
            <a:off x="563244" y="2629674"/>
            <a:ext cx="5731509" cy="2090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C3C794A-ECE4-4CE7-8F50-EFAEFE50DEFB}"/>
              </a:ext>
            </a:extLst>
          </p:cNvPr>
          <p:cNvPicPr/>
          <p:nvPr/>
        </p:nvPicPr>
        <p:blipFill rotWithShape="1">
          <a:blip r:embed="rId2"/>
          <a:srcRect l="47588" t="27995" r="418" b="52930"/>
          <a:stretch/>
        </p:blipFill>
        <p:spPr>
          <a:xfrm>
            <a:off x="563243" y="3595443"/>
            <a:ext cx="5731509" cy="20905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BCF45F-D140-427D-8369-3E740C0B0F96}"/>
              </a:ext>
            </a:extLst>
          </p:cNvPr>
          <p:cNvPicPr/>
          <p:nvPr/>
        </p:nvPicPr>
        <p:blipFill rotWithShape="1">
          <a:blip r:embed="rId2"/>
          <a:srcRect l="45416" r="84" b="77976"/>
          <a:stretch/>
        </p:blipFill>
        <p:spPr>
          <a:xfrm>
            <a:off x="563245" y="2848817"/>
            <a:ext cx="5731509" cy="23244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F52A618-5570-420C-BD64-AEEE61EDBC03}"/>
              </a:ext>
            </a:extLst>
          </p:cNvPr>
          <p:cNvPicPr/>
          <p:nvPr/>
        </p:nvPicPr>
        <p:blipFill rotWithShape="1">
          <a:blip r:embed="rId2"/>
          <a:srcRect t="24650" r="52413" b="50930"/>
          <a:stretch/>
        </p:blipFill>
        <p:spPr>
          <a:xfrm>
            <a:off x="563243" y="3345442"/>
            <a:ext cx="5731509" cy="2438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83E969-AC34-42AF-A399-D09BC35E9214}"/>
              </a:ext>
            </a:extLst>
          </p:cNvPr>
          <p:cNvPicPr/>
          <p:nvPr/>
        </p:nvPicPr>
        <p:blipFill rotWithShape="1">
          <a:blip r:embed="rId2"/>
          <a:srcRect t="53416" r="52413" b="29201"/>
          <a:stretch/>
        </p:blipFill>
        <p:spPr>
          <a:xfrm>
            <a:off x="563243" y="4095975"/>
            <a:ext cx="5731509" cy="2438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979D69C-4071-4D60-AA62-D89DC4B482DD}"/>
              </a:ext>
            </a:extLst>
          </p:cNvPr>
          <p:cNvPicPr/>
          <p:nvPr/>
        </p:nvPicPr>
        <p:blipFill rotWithShape="1">
          <a:blip r:embed="rId2"/>
          <a:srcRect l="47588" t="55886" r="418" b="30971"/>
          <a:stretch/>
        </p:blipFill>
        <p:spPr>
          <a:xfrm>
            <a:off x="563243" y="4388902"/>
            <a:ext cx="5731509" cy="2090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3FB086-4CD5-4A9F-9D1A-98FF09854322}"/>
              </a:ext>
            </a:extLst>
          </p:cNvPr>
          <p:cNvPicPr/>
          <p:nvPr/>
        </p:nvPicPr>
        <p:blipFill rotWithShape="1">
          <a:blip r:embed="rId2"/>
          <a:srcRect t="79401" r="52413" b="3124"/>
          <a:stretch/>
        </p:blipFill>
        <p:spPr>
          <a:xfrm>
            <a:off x="563243" y="4912374"/>
            <a:ext cx="5731509" cy="24382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DD4D9C9-7D3D-4C12-AFFA-842976565B72}"/>
              </a:ext>
            </a:extLst>
          </p:cNvPr>
          <p:cNvPicPr/>
          <p:nvPr/>
        </p:nvPicPr>
        <p:blipFill rotWithShape="1">
          <a:blip r:embed="rId2"/>
          <a:srcRect l="51658" t="79212" r="755" b="3313"/>
          <a:stretch/>
        </p:blipFill>
        <p:spPr>
          <a:xfrm>
            <a:off x="551786" y="5173894"/>
            <a:ext cx="5731509" cy="243824"/>
          </a:xfrm>
          <a:prstGeom prst="rect">
            <a:avLst/>
          </a:prstGeom>
        </p:spPr>
      </p:pic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530C9C8-838C-4916-8F39-208DB39BC1CE}"/>
              </a:ext>
            </a:extLst>
          </p:cNvPr>
          <p:cNvCxnSpPr/>
          <p:nvPr/>
        </p:nvCxnSpPr>
        <p:spPr>
          <a:xfrm>
            <a:off x="3344215" y="3078109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DC40472-E2AB-46D8-8048-6CD9BA98F57B}"/>
              </a:ext>
            </a:extLst>
          </p:cNvPr>
          <p:cNvCxnSpPr/>
          <p:nvPr/>
        </p:nvCxnSpPr>
        <p:spPr>
          <a:xfrm>
            <a:off x="3336093" y="3829927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F3A140E-FF10-44C9-BECC-061128D1BA57}"/>
              </a:ext>
            </a:extLst>
          </p:cNvPr>
          <p:cNvCxnSpPr/>
          <p:nvPr/>
        </p:nvCxnSpPr>
        <p:spPr>
          <a:xfrm>
            <a:off x="3329705" y="4653881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335F20A5-82BC-45FD-817C-15E1A4915F5B}"/>
              </a:ext>
            </a:extLst>
          </p:cNvPr>
          <p:cNvSpPr/>
          <p:nvPr/>
        </p:nvSpPr>
        <p:spPr>
          <a:xfrm>
            <a:off x="551786" y="2614812"/>
            <a:ext cx="2877214" cy="2438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B445D0-1689-4232-B7F2-22E4509478BF}"/>
              </a:ext>
            </a:extLst>
          </p:cNvPr>
          <p:cNvSpPr/>
          <p:nvPr/>
        </p:nvSpPr>
        <p:spPr>
          <a:xfrm>
            <a:off x="472376" y="4923585"/>
            <a:ext cx="2507307" cy="2503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E8833D0-61E0-4C32-A1C9-34ED858A153C}"/>
              </a:ext>
            </a:extLst>
          </p:cNvPr>
          <p:cNvSpPr/>
          <p:nvPr/>
        </p:nvSpPr>
        <p:spPr>
          <a:xfrm>
            <a:off x="3273928" y="5173894"/>
            <a:ext cx="1802569" cy="2967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EFBEEA-CAD2-4977-B143-73DFF206A02C}"/>
              </a:ext>
            </a:extLst>
          </p:cNvPr>
          <p:cNvSpPr txBox="1"/>
          <p:nvPr/>
        </p:nvSpPr>
        <p:spPr>
          <a:xfrm>
            <a:off x="439457" y="2257254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Client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5157E5-666B-4F26-A4C1-9CFFD18C5DF0}"/>
              </a:ext>
            </a:extLst>
          </p:cNvPr>
          <p:cNvSpPr txBox="1"/>
          <p:nvPr/>
        </p:nvSpPr>
        <p:spPr>
          <a:xfrm>
            <a:off x="459113" y="4583668"/>
            <a:ext cx="76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server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368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27007" y="687742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29564"/>
            <a:ext cx="5913238" cy="762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2A4281-2B5A-4087-A391-3566DEA3DF6F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D32F849-FB22-420F-9108-CD835623B641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Passive</a:t>
            </a:r>
            <a:r>
              <a:rPr lang="ko-KR" altLang="en-US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mode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D7AC3FA-8BA8-4396-9AC7-BEC294540E1A}"/>
              </a:ext>
            </a:extLst>
          </p:cNvPr>
          <p:cNvPicPr/>
          <p:nvPr/>
        </p:nvPicPr>
        <p:blipFill rotWithShape="1">
          <a:blip r:embed="rId2"/>
          <a:srcRect t="2" r="59584" b="51385"/>
          <a:stretch/>
        </p:blipFill>
        <p:spPr>
          <a:xfrm>
            <a:off x="624781" y="2618230"/>
            <a:ext cx="5598598" cy="2887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94C3F3-2B12-4FE6-A855-531525F82955}"/>
              </a:ext>
            </a:extLst>
          </p:cNvPr>
          <p:cNvPicPr/>
          <p:nvPr/>
        </p:nvPicPr>
        <p:blipFill rotWithShape="1">
          <a:blip r:embed="rId2"/>
          <a:srcRect l="40487" t="1886" r="19097" b="56757"/>
          <a:stretch/>
        </p:blipFill>
        <p:spPr>
          <a:xfrm>
            <a:off x="624781" y="2925500"/>
            <a:ext cx="5598598" cy="2456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0DD72F-866F-49C0-BCC7-7D6D7711F62D}"/>
              </a:ext>
            </a:extLst>
          </p:cNvPr>
          <p:cNvPicPr/>
          <p:nvPr/>
        </p:nvPicPr>
        <p:blipFill rotWithShape="1">
          <a:blip r:embed="rId2"/>
          <a:srcRect t="57498" r="58496" b="-6111"/>
          <a:stretch/>
        </p:blipFill>
        <p:spPr>
          <a:xfrm>
            <a:off x="624781" y="3608007"/>
            <a:ext cx="5608435" cy="2887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D5AB851-E738-43D1-B827-2513DFA3F95A}"/>
              </a:ext>
            </a:extLst>
          </p:cNvPr>
          <p:cNvPicPr/>
          <p:nvPr/>
        </p:nvPicPr>
        <p:blipFill rotWithShape="1">
          <a:blip r:embed="rId2"/>
          <a:srcRect l="41191" t="50284" r="-124" b="1103"/>
          <a:stretch/>
        </p:blipFill>
        <p:spPr>
          <a:xfrm>
            <a:off x="624781" y="3847544"/>
            <a:ext cx="5608438" cy="313382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A92AB7-060E-4802-A2B2-7FA7E9A01768}"/>
              </a:ext>
            </a:extLst>
          </p:cNvPr>
          <p:cNvCxnSpPr/>
          <p:nvPr/>
        </p:nvCxnSpPr>
        <p:spPr>
          <a:xfrm>
            <a:off x="3314700" y="3317450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7DF3D69-93E5-4FF8-A69E-ED09BF478A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4781" y="4546480"/>
            <a:ext cx="5598598" cy="1733027"/>
          </a:xfrm>
          <a:prstGeom prst="rect">
            <a:avLst/>
          </a:prstGeom>
        </p:spPr>
      </p:pic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4611D947-6B71-4C7D-8795-59976F673AD3}"/>
              </a:ext>
            </a:extLst>
          </p:cNvPr>
          <p:cNvSpPr txBox="1">
            <a:spLocks/>
          </p:cNvSpPr>
          <p:nvPr/>
        </p:nvSpPr>
        <p:spPr>
          <a:xfrm>
            <a:off x="472380" y="6962066"/>
            <a:ext cx="5901780" cy="227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>
                <a:latin typeface="+mn-ea"/>
              </a:rPr>
              <a:t> </a:t>
            </a:r>
            <a:endParaRPr lang="en-US" altLang="ko-KR" sz="1050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en-US" altLang="ko-KR" sz="2000" spc="-150" dirty="0">
                <a:latin typeface="+mn-ea"/>
              </a:rPr>
              <a:t>FTP </a:t>
            </a:r>
            <a:r>
              <a:rPr lang="ko-KR" altLang="en-US" sz="2000" spc="-150" dirty="0">
                <a:latin typeface="+mn-ea"/>
              </a:rPr>
              <a:t>서버는 클라이언트에게 서버의 어떤 포트를 사용해서 데이터를 전송할지 알려줌</a:t>
            </a:r>
            <a:endParaRPr lang="en-US" altLang="ko-KR" sz="2000" spc="-150" dirty="0">
              <a:latin typeface="+mn-ea"/>
            </a:endParaRPr>
          </a:p>
          <a:p>
            <a:pPr marL="342900" indent="-342900">
              <a:buFontTx/>
              <a:buChar char="-"/>
            </a:pPr>
            <a:r>
              <a:rPr lang="ko-KR" altLang="en-US" sz="2000" spc="-150" dirty="0">
                <a:latin typeface="+mn-ea"/>
              </a:rPr>
              <a:t>보통의 경우 </a:t>
            </a:r>
            <a:r>
              <a:rPr lang="en-US" altLang="ko-KR" sz="2000" spc="-150" dirty="0">
                <a:latin typeface="+mn-ea"/>
              </a:rPr>
              <a:t>FTP </a:t>
            </a:r>
            <a:r>
              <a:rPr lang="ko-KR" altLang="en-US" sz="2000" spc="-150" dirty="0">
                <a:latin typeface="+mn-ea"/>
              </a:rPr>
              <a:t>서버는 </a:t>
            </a:r>
            <a:r>
              <a:rPr lang="en-US" altLang="ko-KR" sz="2000" spc="-150" dirty="0">
                <a:latin typeface="+mn-ea"/>
              </a:rPr>
              <a:t>1024</a:t>
            </a:r>
            <a:r>
              <a:rPr lang="ko-KR" altLang="en-US" sz="2000" spc="-150" dirty="0">
                <a:latin typeface="+mn-ea"/>
              </a:rPr>
              <a:t>번 이후의</a:t>
            </a:r>
            <a:r>
              <a:rPr lang="en-US" altLang="ko-KR" sz="2000" spc="-150" dirty="0">
                <a:latin typeface="+mn-ea"/>
              </a:rPr>
              <a:t> </a:t>
            </a:r>
            <a:r>
              <a:rPr lang="ko-KR" altLang="en-US" sz="2000" spc="-150" dirty="0">
                <a:latin typeface="+mn-ea"/>
              </a:rPr>
              <a:t>포트를 사용</a:t>
            </a:r>
            <a:endParaRPr lang="en-US" altLang="ko-KR" sz="2000" spc="-15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257ACC-66BD-4599-839E-17C03B14F3AA}"/>
              </a:ext>
            </a:extLst>
          </p:cNvPr>
          <p:cNvSpPr/>
          <p:nvPr/>
        </p:nvSpPr>
        <p:spPr>
          <a:xfrm>
            <a:off x="634620" y="2614812"/>
            <a:ext cx="2794379" cy="2887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F3AEB5-5D53-417C-82DD-1F4044C03C38}"/>
              </a:ext>
            </a:extLst>
          </p:cNvPr>
          <p:cNvSpPr txBox="1"/>
          <p:nvPr/>
        </p:nvSpPr>
        <p:spPr>
          <a:xfrm>
            <a:off x="534053" y="2257254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Client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6D3A07-6A6D-4653-936E-6C251D936AF0}"/>
              </a:ext>
            </a:extLst>
          </p:cNvPr>
          <p:cNvSpPr/>
          <p:nvPr/>
        </p:nvSpPr>
        <p:spPr>
          <a:xfrm>
            <a:off x="1102330" y="5955433"/>
            <a:ext cx="1861587" cy="3240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352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188026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29564"/>
            <a:ext cx="5913238" cy="762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01780" cy="227083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ea"/>
              </a:rPr>
              <a:t> </a:t>
            </a:r>
            <a:r>
              <a:rPr lang="en-US" altLang="ko-KR" sz="2400" spc="-150" dirty="0">
                <a:latin typeface="+mn-ea"/>
              </a:rPr>
              <a:t>Passive</a:t>
            </a:r>
            <a:r>
              <a:rPr lang="ko-KR" altLang="en-US" sz="2400" spc="-150" dirty="0">
                <a:latin typeface="+mn-ea"/>
              </a:rPr>
              <a:t>모드 문제점</a:t>
            </a:r>
            <a:endParaRPr lang="en-US" altLang="ko-KR" sz="2400" spc="-150" dirty="0">
              <a:latin typeface="+mn-ea"/>
            </a:endParaRPr>
          </a:p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서버의 방화벽은 서버의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1024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번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후의 포트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모두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개방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방화벽 정책상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개방된포트를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필터링할 수 없다는 문제</a:t>
            </a:r>
            <a:endParaRPr lang="en-US" altLang="ko-KR" sz="18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대부분</a:t>
            </a:r>
            <a:r>
              <a:rPr lang="ko-KR" altLang="en-US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FTP Passive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모드 사용 시 사용할 포트가 제한적으로 설정할 수 있는 기능을 제공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2400" spc="-150" dirty="0">
              <a:latin typeface="+mn-ea"/>
            </a:endParaRP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2A4281-2B5A-4087-A391-3566DEA3DF6F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Wireshark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6D32F849-FB22-420F-9108-CD835623B641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Passive</a:t>
            </a:r>
            <a:r>
              <a:rPr lang="ko-KR" altLang="en-US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mode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45C1B4-50C4-417C-B2B6-8574751D6064}"/>
              </a:ext>
            </a:extLst>
          </p:cNvPr>
          <p:cNvPicPr/>
          <p:nvPr/>
        </p:nvPicPr>
        <p:blipFill rotWithShape="1">
          <a:blip r:embed="rId2"/>
          <a:srcRect r="54981" b="88216"/>
          <a:stretch/>
        </p:blipFill>
        <p:spPr>
          <a:xfrm>
            <a:off x="624780" y="2433922"/>
            <a:ext cx="5598964" cy="2551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860A7A-7C59-4092-B653-2FF23C286A91}"/>
              </a:ext>
            </a:extLst>
          </p:cNvPr>
          <p:cNvPicPr/>
          <p:nvPr/>
        </p:nvPicPr>
        <p:blipFill rotWithShape="1">
          <a:blip r:embed="rId2"/>
          <a:srcRect l="45634" t="550" r="111" b="87666"/>
          <a:stretch/>
        </p:blipFill>
        <p:spPr>
          <a:xfrm>
            <a:off x="622796" y="2689060"/>
            <a:ext cx="5600948" cy="2179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4115D0-F9B8-4E72-9D69-5351316D2F41}"/>
              </a:ext>
            </a:extLst>
          </p:cNvPr>
          <p:cNvPicPr/>
          <p:nvPr/>
        </p:nvPicPr>
        <p:blipFill rotWithShape="1">
          <a:blip r:embed="rId2"/>
          <a:srcRect l="-10" t="17640" r="54175" b="70576"/>
          <a:stretch/>
        </p:blipFill>
        <p:spPr>
          <a:xfrm>
            <a:off x="619319" y="3129008"/>
            <a:ext cx="5680178" cy="2321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9015E2-E128-4445-9A5F-E6F72A253818}"/>
              </a:ext>
            </a:extLst>
          </p:cNvPr>
          <p:cNvPicPr/>
          <p:nvPr/>
        </p:nvPicPr>
        <p:blipFill rotWithShape="1">
          <a:blip r:embed="rId2"/>
          <a:srcRect l="44527" t="17752" r="95" b="71565"/>
          <a:stretch/>
        </p:blipFill>
        <p:spPr>
          <a:xfrm>
            <a:off x="619319" y="3354880"/>
            <a:ext cx="5680178" cy="21074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283E7A-DA2E-4874-87B4-CAAAAA53B0E0}"/>
              </a:ext>
            </a:extLst>
          </p:cNvPr>
          <p:cNvPicPr/>
          <p:nvPr/>
        </p:nvPicPr>
        <p:blipFill rotWithShape="1">
          <a:blip r:embed="rId2"/>
          <a:srcRect l="-10" t="33332" r="54720" b="51783"/>
          <a:stretch/>
        </p:blipFill>
        <p:spPr>
          <a:xfrm>
            <a:off x="632967" y="3843094"/>
            <a:ext cx="5612592" cy="27411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0C8E56-E06C-4E90-9A99-1B6425BEE5D2}"/>
              </a:ext>
            </a:extLst>
          </p:cNvPr>
          <p:cNvPicPr/>
          <p:nvPr/>
        </p:nvPicPr>
        <p:blipFill rotWithShape="1">
          <a:blip r:embed="rId2"/>
          <a:srcRect l="45473" t="33945" r="55" b="50277"/>
          <a:stretch/>
        </p:blipFill>
        <p:spPr>
          <a:xfrm>
            <a:off x="619319" y="4101751"/>
            <a:ext cx="5639888" cy="2589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2D72F7-3B2A-45B4-838E-0B9A200E233C}"/>
              </a:ext>
            </a:extLst>
          </p:cNvPr>
          <p:cNvPicPr/>
          <p:nvPr/>
        </p:nvPicPr>
        <p:blipFill rotWithShape="1">
          <a:blip r:embed="rId2"/>
          <a:srcRect l="-10" t="51418" r="55057" b="32803"/>
          <a:stretch/>
        </p:blipFill>
        <p:spPr>
          <a:xfrm>
            <a:off x="619319" y="4574542"/>
            <a:ext cx="5570885" cy="24338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C868333-CF58-4A58-AFB9-A12E73E433D8}"/>
              </a:ext>
            </a:extLst>
          </p:cNvPr>
          <p:cNvPicPr/>
          <p:nvPr/>
        </p:nvPicPr>
        <p:blipFill rotWithShape="1">
          <a:blip r:embed="rId2"/>
          <a:srcRect l="45143" t="50921" r="8903" b="34194"/>
          <a:stretch/>
        </p:blipFill>
        <p:spPr>
          <a:xfrm>
            <a:off x="626834" y="4788922"/>
            <a:ext cx="5555854" cy="24338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1BFBD35-B7DE-4DCA-80F6-C7F696E702BF}"/>
              </a:ext>
            </a:extLst>
          </p:cNvPr>
          <p:cNvPicPr/>
          <p:nvPr/>
        </p:nvPicPr>
        <p:blipFill rotWithShape="1">
          <a:blip r:embed="rId2"/>
          <a:srcRect t="67720" r="55127" b="18131"/>
          <a:stretch/>
        </p:blipFill>
        <p:spPr>
          <a:xfrm>
            <a:off x="636389" y="5331971"/>
            <a:ext cx="5555854" cy="2518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FD5A969-6887-4EA2-A46E-6F1ED5A3FDDB}"/>
              </a:ext>
            </a:extLst>
          </p:cNvPr>
          <p:cNvPicPr/>
          <p:nvPr/>
        </p:nvPicPr>
        <p:blipFill rotWithShape="1">
          <a:blip r:embed="rId2"/>
          <a:srcRect l="46096" t="68565" r="33" b="17637"/>
          <a:stretch/>
        </p:blipFill>
        <p:spPr>
          <a:xfrm>
            <a:off x="634350" y="5568292"/>
            <a:ext cx="5555854" cy="2589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08D672-934B-4675-B245-9C0CA7C3B8ED}"/>
              </a:ext>
            </a:extLst>
          </p:cNvPr>
          <p:cNvPicPr/>
          <p:nvPr/>
        </p:nvPicPr>
        <p:blipFill rotWithShape="1">
          <a:blip r:embed="rId2"/>
          <a:srcRect t="83553" r="54647" b="1781"/>
          <a:stretch/>
        </p:blipFill>
        <p:spPr>
          <a:xfrm>
            <a:off x="619319" y="6104603"/>
            <a:ext cx="5604425" cy="24338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41EC0A7-EDE8-4E24-97C9-C1DB9D45DE70}"/>
              </a:ext>
            </a:extLst>
          </p:cNvPr>
          <p:cNvPicPr/>
          <p:nvPr/>
        </p:nvPicPr>
        <p:blipFill rotWithShape="1">
          <a:blip r:embed="rId2"/>
          <a:srcRect l="44583" t="86236" r="10064" b="-902"/>
          <a:stretch/>
        </p:blipFill>
        <p:spPr>
          <a:xfrm>
            <a:off x="619319" y="6340838"/>
            <a:ext cx="5604425" cy="243382"/>
          </a:xfrm>
          <a:prstGeom prst="rect">
            <a:avLst/>
          </a:prstGeom>
        </p:spPr>
      </p:pic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42BB8AB-1D8A-496F-A3B9-7D6679E17C8B}"/>
              </a:ext>
            </a:extLst>
          </p:cNvPr>
          <p:cNvCxnSpPr/>
          <p:nvPr/>
        </p:nvCxnSpPr>
        <p:spPr>
          <a:xfrm>
            <a:off x="3246120" y="2907036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CAAD16C-0F86-4678-BE5D-30803A5DF3EC}"/>
              </a:ext>
            </a:extLst>
          </p:cNvPr>
          <p:cNvCxnSpPr/>
          <p:nvPr/>
        </p:nvCxnSpPr>
        <p:spPr>
          <a:xfrm>
            <a:off x="3250896" y="3602140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9EE427D-DE87-403A-8663-170C142214A9}"/>
              </a:ext>
            </a:extLst>
          </p:cNvPr>
          <p:cNvCxnSpPr/>
          <p:nvPr/>
        </p:nvCxnSpPr>
        <p:spPr>
          <a:xfrm>
            <a:off x="3284220" y="4326348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38AB4CF-768B-47EF-A069-E13B602B3F78}"/>
              </a:ext>
            </a:extLst>
          </p:cNvPr>
          <p:cNvCxnSpPr/>
          <p:nvPr/>
        </p:nvCxnSpPr>
        <p:spPr>
          <a:xfrm>
            <a:off x="3287064" y="5032304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0BAC8C-CC94-453A-BA9C-29557F361796}"/>
              </a:ext>
            </a:extLst>
          </p:cNvPr>
          <p:cNvCxnSpPr/>
          <p:nvPr/>
        </p:nvCxnSpPr>
        <p:spPr>
          <a:xfrm>
            <a:off x="3279444" y="5855893"/>
            <a:ext cx="0" cy="2177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21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Ⅱ. CentOS7 </a:t>
            </a:r>
            <a:b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	  VSFTP</a:t>
            </a: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</a:t>
            </a:r>
            <a:b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       </a:t>
            </a:r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Construction</a:t>
            </a:r>
          </a:p>
        </p:txBody>
      </p:sp>
    </p:spTree>
    <p:extLst>
      <p:ext uri="{BB962C8B-B14F-4D97-AF65-F5344CB8AC3E}">
        <p14:creationId xmlns:p14="http://schemas.microsoft.com/office/powerpoint/2010/main" val="40355118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CentOS7_vsFTP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E2C803E-9118-4DD7-93D6-5E4A5B602612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vsFTP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n-ea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+mn-ea"/>
              </a:rPr>
              <a:t>FTP Server IP Address</a:t>
            </a:r>
          </a:p>
          <a:p>
            <a:r>
              <a:rPr lang="en-US" altLang="ko-KR" sz="2800" kern="100" dirty="0">
                <a:effectLst/>
                <a:latin typeface="+mn-ea"/>
              </a:rPr>
              <a:t>	</a:t>
            </a:r>
            <a:r>
              <a:rPr lang="en-US" altLang="ko-KR" sz="2800" b="1" kern="100" dirty="0">
                <a:effectLst/>
                <a:latin typeface="+mn-ea"/>
              </a:rPr>
              <a:t>192.168.0.131</a:t>
            </a:r>
          </a:p>
          <a:p>
            <a:pPr marL="457200" indent="-457200">
              <a:buFontTx/>
              <a:buChar char="-"/>
            </a:pPr>
            <a:endParaRPr lang="en-US" altLang="ko-KR" sz="1100" b="0" i="0" dirty="0">
              <a:effectLst/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+mn-ea"/>
              </a:rPr>
              <a:t>FTP Client 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IP Address</a:t>
            </a:r>
          </a:p>
          <a:p>
            <a:r>
              <a:rPr lang="en-US" altLang="ko-KR" sz="2800" dirty="0">
                <a:latin typeface="+mn-ea"/>
              </a:rPr>
              <a:t>	</a:t>
            </a:r>
            <a:r>
              <a:rPr lang="en-US" altLang="ko-KR" sz="2800" b="1" dirty="0">
                <a:latin typeface="+mn-ea"/>
              </a:rPr>
              <a:t>192.168.0.111</a:t>
            </a:r>
            <a:endParaRPr lang="en-US" altLang="ko-KR" sz="2100" b="1" dirty="0">
              <a:latin typeface="+mn-ea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351C85-CF61-4F37-9CDB-22D2E80B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8" t="449" r="374" b="7195"/>
          <a:stretch/>
        </p:blipFill>
        <p:spPr>
          <a:xfrm>
            <a:off x="679447" y="4175869"/>
            <a:ext cx="5499104" cy="243690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6ED1C68-E6DD-49AD-99EA-119AA36633D8}"/>
              </a:ext>
            </a:extLst>
          </p:cNvPr>
          <p:cNvGrpSpPr/>
          <p:nvPr/>
        </p:nvGrpSpPr>
        <p:grpSpPr>
          <a:xfrm>
            <a:off x="3314700" y="2412312"/>
            <a:ext cx="2476500" cy="1537671"/>
            <a:chOff x="3314700" y="2412312"/>
            <a:chExt cx="2476500" cy="153767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4EC95AE-61E1-4E3E-B7BA-0DCCABDB9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0844" y="2412312"/>
              <a:ext cx="2207320" cy="105336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DBE77C1-A48C-4446-9B03-1082CB57DE1C}"/>
                </a:ext>
              </a:extLst>
            </p:cNvPr>
            <p:cNvSpPr txBox="1"/>
            <p:nvPr/>
          </p:nvSpPr>
          <p:spPr>
            <a:xfrm>
              <a:off x="3314700" y="3365208"/>
              <a:ext cx="2476500" cy="5847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ea typeface="DX국민시대" panose="02020600000000000000"/>
                </a:rPr>
                <a:t>Version 3.0.2</a:t>
              </a:r>
              <a:endParaRPr lang="ko-KR" altLang="en-US" sz="3200" b="1" dirty="0">
                <a:ea typeface="DX국민시대" panose="0202060000000000000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E4D86DFD-EED0-4FAC-917B-BD9758FCA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074" y="2429241"/>
            <a:ext cx="1465535" cy="148231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D3BE780-71B0-4F98-9E3F-B578244F205F}"/>
              </a:ext>
            </a:extLst>
          </p:cNvPr>
          <p:cNvSpPr/>
          <p:nvPr/>
        </p:nvSpPr>
        <p:spPr>
          <a:xfrm>
            <a:off x="3349693" y="2441619"/>
            <a:ext cx="2308471" cy="14802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1194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vsFTP_Install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E2C803E-9118-4DD7-93D6-5E4A5B602612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vsFTP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n-ea"/>
              </a:rPr>
              <a:t> </a:t>
            </a:r>
          </a:p>
          <a:p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# yum install </a:t>
            </a:r>
            <a:r>
              <a:rPr lang="en-US" altLang="ko-KR" sz="28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–y </a:t>
            </a:r>
          </a:p>
          <a:p>
            <a:r>
              <a:rPr lang="en-US" altLang="ko-KR" sz="19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 </a:t>
            </a:r>
            <a:r>
              <a:rPr lang="ko-KR" altLang="en-US" sz="19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명령어 </a:t>
            </a:r>
            <a:r>
              <a:rPr lang="en-US" altLang="ko-KR" sz="19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yum</a:t>
            </a:r>
            <a:r>
              <a:rPr lang="ko-KR" altLang="en-US" sz="19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을 사용</a:t>
            </a:r>
            <a:r>
              <a:rPr lang="en-US" altLang="ko-KR" sz="19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FTP VSFTPD </a:t>
            </a:r>
            <a:r>
              <a:rPr lang="ko-KR" altLang="en-US" sz="19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패키지를 설치</a:t>
            </a:r>
            <a:endParaRPr lang="en-US" altLang="ko-KR" sz="1900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# rpm –</a:t>
            </a:r>
            <a:r>
              <a:rPr lang="en-US" altLang="ko-KR" sz="28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qa</a:t>
            </a:r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| grep </a:t>
            </a:r>
            <a:r>
              <a:rPr lang="en-US" altLang="ko-KR" sz="28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2800" b="1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8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 명령어 </a:t>
            </a:r>
            <a:r>
              <a:rPr lang="en-US" altLang="ko-KR" sz="18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rpm </a:t>
            </a:r>
            <a:r>
              <a:rPr lang="ko-KR" altLang="en-US" sz="18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을 사용</a:t>
            </a:r>
            <a:r>
              <a:rPr lang="en-US" altLang="ko-KR" sz="18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패키지</a:t>
            </a:r>
            <a:r>
              <a:rPr lang="en-US" altLang="ko-KR" sz="18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버전 정보 설치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3BDB11-FD69-4650-8CDD-475881CC39AF}"/>
              </a:ext>
            </a:extLst>
          </p:cNvPr>
          <p:cNvPicPr/>
          <p:nvPr/>
        </p:nvPicPr>
        <p:blipFill rotWithShape="1">
          <a:blip r:embed="rId2"/>
          <a:srcRect t="1193" r="57251" b="71618"/>
          <a:stretch/>
        </p:blipFill>
        <p:spPr>
          <a:xfrm>
            <a:off x="563880" y="2157092"/>
            <a:ext cx="5715000" cy="23869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3CB9F9-90D9-4013-A29F-E055B2F326ED}"/>
              </a:ext>
            </a:extLst>
          </p:cNvPr>
          <p:cNvPicPr/>
          <p:nvPr/>
        </p:nvPicPr>
        <p:blipFill rotWithShape="1">
          <a:blip r:embed="rId2"/>
          <a:srcRect l="1" t="35269" r="13" b="40412"/>
          <a:stretch/>
        </p:blipFill>
        <p:spPr>
          <a:xfrm>
            <a:off x="518072" y="4544060"/>
            <a:ext cx="5715000" cy="102108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2DD22F4-4B1E-4E06-97DB-B6F9B56E9DC8}"/>
              </a:ext>
            </a:extLst>
          </p:cNvPr>
          <p:cNvPicPr/>
          <p:nvPr/>
        </p:nvPicPr>
        <p:blipFill rotWithShape="1">
          <a:blip r:embed="rId3"/>
          <a:srcRect t="15298" b="54384"/>
          <a:stretch/>
        </p:blipFill>
        <p:spPr>
          <a:xfrm>
            <a:off x="541958" y="5898013"/>
            <a:ext cx="4610614" cy="26468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F08B9D5-F826-4773-AF3D-E6368D75476C}"/>
              </a:ext>
            </a:extLst>
          </p:cNvPr>
          <p:cNvPicPr/>
          <p:nvPr/>
        </p:nvPicPr>
        <p:blipFill rotWithShape="1">
          <a:blip r:embed="rId3"/>
          <a:srcRect l="164" t="50000" r="37758" b="19682"/>
          <a:stretch/>
        </p:blipFill>
        <p:spPr>
          <a:xfrm>
            <a:off x="666674" y="6219993"/>
            <a:ext cx="2747812" cy="26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90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vsFTP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E2C803E-9118-4DD7-93D6-5E4A5B602612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vsFTP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900" dirty="0">
                <a:latin typeface="+mn-ea"/>
              </a:rPr>
              <a:t> </a:t>
            </a:r>
          </a:p>
          <a:p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28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systemctl</a:t>
            </a:r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start  </a:t>
            </a:r>
            <a:r>
              <a:rPr lang="en-US" altLang="ko-KR" sz="28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2800" b="1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28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systemctl</a:t>
            </a:r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enable </a:t>
            </a:r>
            <a:r>
              <a:rPr lang="en-US" altLang="ko-KR" sz="28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2800" b="1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28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systemctl</a:t>
            </a:r>
            <a:r>
              <a:rPr lang="en-US" altLang="ko-KR" sz="28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status </a:t>
            </a:r>
            <a:r>
              <a:rPr lang="en-US" altLang="ko-KR" sz="28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2800" b="1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400" b="1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  </a:t>
            </a:r>
            <a:r>
              <a:rPr lang="en-US" altLang="ko-KR" sz="1600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systemctl</a:t>
            </a:r>
            <a:r>
              <a:rPr lang="en-US" altLang="ko-KR" sz="16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을</a:t>
            </a:r>
            <a:r>
              <a:rPr lang="en-US" altLang="ko-KR" sz="16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사용하여 </a:t>
            </a:r>
            <a:r>
              <a:rPr lang="en-US" altLang="ko-KR" sz="16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VSFTP</a:t>
            </a:r>
            <a:r>
              <a:rPr lang="ko-KR" altLang="en-US" sz="16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를 서비스 목록에 추가</a:t>
            </a:r>
            <a:endParaRPr lang="en-US" altLang="ko-KR" sz="1600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  </a:t>
            </a:r>
            <a:r>
              <a:rPr lang="en-US" altLang="ko-KR" sz="1600" b="1" kern="100" dirty="0">
                <a:solidFill>
                  <a:schemeClr val="accent6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active (running)</a:t>
            </a:r>
            <a:r>
              <a:rPr lang="ko-KR" altLang="ko-KR" sz="1600" kern="100" dirty="0"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상태</a:t>
            </a:r>
            <a:r>
              <a:rPr lang="en-US" altLang="ko-KR" sz="1600" kern="100" dirty="0"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600" kern="100" dirty="0"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확인</a:t>
            </a:r>
            <a:endParaRPr lang="en-US" altLang="ko-KR" sz="1800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E0B913-C8B4-42C2-8FBB-23481FA6062E}"/>
              </a:ext>
            </a:extLst>
          </p:cNvPr>
          <p:cNvPicPr/>
          <p:nvPr/>
        </p:nvPicPr>
        <p:blipFill rotWithShape="1">
          <a:blip r:embed="rId2"/>
          <a:srcRect t="1898" r="64998" b="91496"/>
          <a:stretch/>
        </p:blipFill>
        <p:spPr>
          <a:xfrm>
            <a:off x="511229" y="2688485"/>
            <a:ext cx="5783922" cy="3296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EF39D6-2A86-4454-A427-9140C4E83ADA}"/>
              </a:ext>
            </a:extLst>
          </p:cNvPr>
          <p:cNvPicPr/>
          <p:nvPr/>
        </p:nvPicPr>
        <p:blipFill rotWithShape="1">
          <a:blip r:embed="rId2"/>
          <a:srcRect t="25700" r="64831" b="68054"/>
          <a:stretch/>
        </p:blipFill>
        <p:spPr>
          <a:xfrm>
            <a:off x="511229" y="2985807"/>
            <a:ext cx="5783922" cy="2835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EFA17D4-9D42-47A7-A9F3-3C41276A73F5}"/>
              </a:ext>
            </a:extLst>
          </p:cNvPr>
          <p:cNvPicPr/>
          <p:nvPr/>
        </p:nvPicPr>
        <p:blipFill rotWithShape="1">
          <a:blip r:embed="rId2"/>
          <a:srcRect t="32108" r="19876" b="2739"/>
          <a:stretch/>
        </p:blipFill>
        <p:spPr>
          <a:xfrm>
            <a:off x="566472" y="3846289"/>
            <a:ext cx="5728679" cy="23603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544266-F626-4D38-9ABC-94C443A63C07}"/>
              </a:ext>
            </a:extLst>
          </p:cNvPr>
          <p:cNvPicPr/>
          <p:nvPr/>
        </p:nvPicPr>
        <p:blipFill rotWithShape="1">
          <a:blip r:embed="rId2"/>
          <a:srcRect t="19454" r="64831" b="74300"/>
          <a:stretch/>
        </p:blipFill>
        <p:spPr>
          <a:xfrm>
            <a:off x="511229" y="2442175"/>
            <a:ext cx="5783922" cy="28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749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vsFTP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0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ps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–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ef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|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grep 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명령어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ps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사용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프로세스 확인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=============================================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netstat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–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tulpn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| grep : 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21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Tcp6	0	0:::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21	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:::*	listen    59004/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</a:t>
            </a:r>
            <a:endParaRPr lang="en-US" altLang="ko-KR" sz="10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명령어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netstat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을 사용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포트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21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번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open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확인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=============================================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grep ftp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/services</a:t>
            </a: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-data	20/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tcp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-data	20/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ucp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		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21/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tcp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		21/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udp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ftp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서버가 사용하는 포트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20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번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.21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번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확인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E00C1789-58CF-4EEA-A157-12231874C4ED}"/>
              </a:ext>
            </a:extLst>
          </p:cNvPr>
          <p:cNvPicPr/>
          <p:nvPr/>
        </p:nvPicPr>
        <p:blipFill rotWithShape="1">
          <a:blip r:embed="rId3"/>
          <a:srcRect l="346" t="11391" r="58001" b="63341"/>
          <a:stretch/>
        </p:blipFill>
        <p:spPr>
          <a:xfrm>
            <a:off x="551120" y="7635095"/>
            <a:ext cx="5061791" cy="2755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EF3C8E-EE00-4B59-9481-741F7248D769}"/>
              </a:ext>
            </a:extLst>
          </p:cNvPr>
          <p:cNvPicPr/>
          <p:nvPr/>
        </p:nvPicPr>
        <p:blipFill rotWithShape="1">
          <a:blip r:embed="rId4"/>
          <a:srcRect l="-1" t="17146" r="52593" b="42674"/>
          <a:stretch/>
        </p:blipFill>
        <p:spPr>
          <a:xfrm>
            <a:off x="536604" y="7899825"/>
            <a:ext cx="5797793" cy="3279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082C98-23A3-44D7-9FAE-37A33F1E7572}"/>
              </a:ext>
            </a:extLst>
          </p:cNvPr>
          <p:cNvPicPr/>
          <p:nvPr/>
        </p:nvPicPr>
        <p:blipFill rotWithShape="1">
          <a:blip r:embed="rId5"/>
          <a:srcRect t="3419" r="43942" b="91095"/>
          <a:stretch/>
        </p:blipFill>
        <p:spPr>
          <a:xfrm>
            <a:off x="518589" y="8154469"/>
            <a:ext cx="5473271" cy="327940"/>
          </a:xfrm>
          <a:prstGeom prst="rect">
            <a:avLst/>
          </a:prstGeom>
        </p:spPr>
      </p:pic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vsFTP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2022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----------------------------------------------------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Anonymous User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#vi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기본설정 파일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----------------------------------------------------------</a:t>
            </a:r>
          </a:p>
          <a:p>
            <a:pPr algn="ctr"/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 </a:t>
            </a:r>
            <a:r>
              <a:rPr lang="en-US" altLang="ko-KR" sz="20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r>
              <a:rPr lang="en-US" altLang="ko-KR" sz="20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-</a:t>
            </a:r>
            <a:endParaRPr lang="en-US" altLang="ko-KR" sz="14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Anonymous_enable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YES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anonymous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사용자에게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download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허용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Anon_upload_enable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=YES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anonymous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사용자에게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upload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허용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Write_enable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YES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업로드 이후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 쓰기기능 허용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 저장 가능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Anon_mkdir_write_enable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=YES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anonymous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사용자들이 디렉토리를 생성할 수 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있도록 허용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File Upload/Download</a:t>
            </a:r>
            <a:endParaRPr lang="ko-KR" altLang="en-US" sz="4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A5FAEE-A4F4-4684-9680-4510214C6825}"/>
              </a:ext>
            </a:extLst>
          </p:cNvPr>
          <p:cNvPicPr/>
          <p:nvPr/>
        </p:nvPicPr>
        <p:blipFill rotWithShape="1">
          <a:blip r:embed="rId3"/>
          <a:srcRect l="418" b="21379"/>
          <a:stretch/>
        </p:blipFill>
        <p:spPr>
          <a:xfrm>
            <a:off x="494952" y="8334003"/>
            <a:ext cx="2819748" cy="4390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540636-2638-4103-B15B-A37048421665}"/>
              </a:ext>
            </a:extLst>
          </p:cNvPr>
          <p:cNvPicPr/>
          <p:nvPr/>
        </p:nvPicPr>
        <p:blipFill rotWithShape="1">
          <a:blip r:embed="rId4"/>
          <a:srcRect b="28968"/>
          <a:stretch/>
        </p:blipFill>
        <p:spPr>
          <a:xfrm>
            <a:off x="494952" y="8723515"/>
            <a:ext cx="3391248" cy="4420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EA52368-AF02-4D21-A4A6-982CD65B9DED}"/>
              </a:ext>
            </a:extLst>
          </p:cNvPr>
          <p:cNvPicPr/>
          <p:nvPr/>
        </p:nvPicPr>
        <p:blipFill rotWithShape="1">
          <a:blip r:embed="rId5"/>
          <a:srcRect l="436" t="19150" r="9534" b="19085"/>
          <a:stretch/>
        </p:blipFill>
        <p:spPr>
          <a:xfrm>
            <a:off x="439041" y="7035614"/>
            <a:ext cx="5522019" cy="4420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69CCE9-FDDB-448D-83DD-E5BB589530E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2380" y="7593518"/>
            <a:ext cx="2842320" cy="44203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D71374-7DF9-48AC-829C-5A7662858EAE}"/>
              </a:ext>
            </a:extLst>
          </p:cNvPr>
          <p:cNvPicPr/>
          <p:nvPr/>
        </p:nvPicPr>
        <p:blipFill rotWithShape="1">
          <a:blip r:embed="rId7"/>
          <a:srcRect t="7189" b="10742"/>
          <a:stretch/>
        </p:blipFill>
        <p:spPr>
          <a:xfrm>
            <a:off x="472380" y="7937500"/>
            <a:ext cx="2956620" cy="44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733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Anonymous User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-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chown_uploads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=YES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Chown_username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=user0</a:t>
            </a:r>
          </a:p>
          <a:p>
            <a:r>
              <a:rPr lang="en-US" altLang="ko-KR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파일을</a:t>
            </a:r>
            <a:r>
              <a:rPr lang="en-US" altLang="ko-KR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업로드하면 그 파일의 소유권자를 </a:t>
            </a:r>
            <a:r>
              <a:rPr lang="en-US" altLang="ko-KR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user0</a:t>
            </a:r>
            <a:r>
              <a:rPr lang="ko-KR" altLang="en-US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지정</a:t>
            </a:r>
            <a:endParaRPr lang="en-US" altLang="ko-KR" sz="1800" spc="-15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Anon_umask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077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업로드한 파일의 권한을 지정하는 옵션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077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은 파일의 권한을 소유권자만 읽고 쓰기가 가능한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600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으로 설정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디렉토리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777 ,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666 –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umask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</a:p>
          <a:p>
            <a:endParaRPr lang="en-US" altLang="ko-KR" sz="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File Upload/Download</a:t>
            </a:r>
            <a:endParaRPr lang="ko-KR" altLang="en-US" sz="4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A3F45BF-EDCA-4440-86EF-BC69A1D2800E}"/>
              </a:ext>
            </a:extLst>
          </p:cNvPr>
          <p:cNvPicPr/>
          <p:nvPr/>
        </p:nvPicPr>
        <p:blipFill rotWithShape="1">
          <a:blip r:embed="rId3"/>
          <a:srcRect t="18206" b="20692"/>
          <a:stretch/>
        </p:blipFill>
        <p:spPr>
          <a:xfrm>
            <a:off x="485080" y="7192753"/>
            <a:ext cx="2562920" cy="3891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DE3113B-A823-412D-B151-B6D0E8E21B24}"/>
              </a:ext>
            </a:extLst>
          </p:cNvPr>
          <p:cNvPicPr/>
          <p:nvPr/>
        </p:nvPicPr>
        <p:blipFill rotWithShape="1">
          <a:blip r:embed="rId4"/>
          <a:srcRect t="26954" b="27087"/>
          <a:stretch/>
        </p:blipFill>
        <p:spPr>
          <a:xfrm>
            <a:off x="472380" y="7573749"/>
            <a:ext cx="3109020" cy="29001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097941-17D2-45E6-8513-2105A2078515}"/>
              </a:ext>
            </a:extLst>
          </p:cNvPr>
          <p:cNvPicPr/>
          <p:nvPr/>
        </p:nvPicPr>
        <p:blipFill rotWithShape="1">
          <a:blip r:embed="rId5"/>
          <a:srcRect t="15792" b="18373"/>
          <a:stretch/>
        </p:blipFill>
        <p:spPr>
          <a:xfrm>
            <a:off x="497780" y="7850685"/>
            <a:ext cx="2171702" cy="30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0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4933945" cy="1352903"/>
          </a:xfrm>
        </p:spPr>
        <p:txBody>
          <a:bodyPr anchor="ctr">
            <a:norm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Ⅰ. FTP</a:t>
            </a:r>
            <a:br>
              <a:rPr lang="en-US" altLang="ko-KR" sz="32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en-US" altLang="ko-KR" sz="305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r>
              <a:rPr lang="en-US" altLang="ko-KR" sz="305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ko-KR" altLang="en-US" sz="305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관련용어</a:t>
            </a:r>
            <a:endParaRPr lang="en-US" altLang="ko-KR" sz="305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8215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Anonymous User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9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mkdir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/var/ftp/incoming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업로드 된 파일이 저장 되어질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directory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설정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chown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root:user0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/var/ftp/incoming</a:t>
            </a:r>
          </a:p>
          <a:p>
            <a:r>
              <a:rPr lang="en-US" altLang="ko-KR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업로드 파일의 소유권자를 </a:t>
            </a:r>
            <a:r>
              <a:rPr lang="en-US" altLang="ko-KR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root(user),user0(group)</a:t>
            </a:r>
            <a:r>
              <a:rPr lang="ko-KR" altLang="en-US" sz="1800" spc="-15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지정</a:t>
            </a:r>
            <a:endParaRPr lang="en-US" altLang="ko-KR" sz="1800" spc="-15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chomod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773 /var/ftp/incoming/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directory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의 권한을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773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으로 설정해서 파일 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업로드 허용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restart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데몬을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재시작 및 적용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File Upload/Download</a:t>
            </a:r>
            <a:endParaRPr lang="ko-KR" altLang="en-US" sz="4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7FE00B-458D-43EA-A7F6-2D29C14DCFF5}"/>
              </a:ext>
            </a:extLst>
          </p:cNvPr>
          <p:cNvPicPr/>
          <p:nvPr/>
        </p:nvPicPr>
        <p:blipFill rotWithShape="1">
          <a:blip r:embed="rId3"/>
          <a:srcRect t="18030" b="19592"/>
          <a:stretch/>
        </p:blipFill>
        <p:spPr>
          <a:xfrm>
            <a:off x="501711" y="7519723"/>
            <a:ext cx="5858510" cy="3746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1DAFC6-E777-42B9-B72D-1A2A9DC59F61}"/>
              </a:ext>
            </a:extLst>
          </p:cNvPr>
          <p:cNvPicPr/>
          <p:nvPr/>
        </p:nvPicPr>
        <p:blipFill rotWithShape="1">
          <a:blip r:embed="rId4"/>
          <a:srcRect b="70154"/>
          <a:stretch/>
        </p:blipFill>
        <p:spPr>
          <a:xfrm>
            <a:off x="497779" y="7851335"/>
            <a:ext cx="5098980" cy="31229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30552D-52DC-4131-90CE-9C934B7E2ECC}"/>
              </a:ext>
            </a:extLst>
          </p:cNvPr>
          <p:cNvPicPr/>
          <p:nvPr/>
        </p:nvPicPr>
        <p:blipFill rotWithShape="1">
          <a:blip r:embed="rId4"/>
          <a:srcRect t="67283"/>
          <a:stretch/>
        </p:blipFill>
        <p:spPr>
          <a:xfrm>
            <a:off x="497780" y="8201678"/>
            <a:ext cx="5098979" cy="3122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2D5529-42C5-4DB4-8315-96A5FCB0BAE8}"/>
              </a:ext>
            </a:extLst>
          </p:cNvPr>
          <p:cNvPicPr/>
          <p:nvPr/>
        </p:nvPicPr>
        <p:blipFill rotWithShape="1">
          <a:blip r:embed="rId5"/>
          <a:srcRect l="640" t="12668" b="28847"/>
          <a:stretch/>
        </p:blipFill>
        <p:spPr>
          <a:xfrm>
            <a:off x="484568" y="7250502"/>
            <a:ext cx="4733817" cy="29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02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Client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900" dirty="0">
                <a:latin typeface="+mn-ea"/>
              </a:rPr>
              <a:t> </a:t>
            </a:r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2A4281-2B5A-4087-A391-3566DEA3DF6F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client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E810D5-692A-4A04-B1E5-0A44FCDBC835}"/>
              </a:ext>
            </a:extLst>
          </p:cNvPr>
          <p:cNvPicPr/>
          <p:nvPr/>
        </p:nvPicPr>
        <p:blipFill rotWithShape="1">
          <a:blip r:embed="rId2"/>
          <a:srcRect t="4" r="13424" b="72362"/>
          <a:stretch/>
        </p:blipFill>
        <p:spPr>
          <a:xfrm>
            <a:off x="518100" y="2016743"/>
            <a:ext cx="5745540" cy="29362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116E0A-D4F8-499B-8DF5-E0F2A96FA396}"/>
              </a:ext>
            </a:extLst>
          </p:cNvPr>
          <p:cNvPicPr/>
          <p:nvPr/>
        </p:nvPicPr>
        <p:blipFill rotWithShape="1">
          <a:blip r:embed="rId2"/>
          <a:srcRect t="35759" b="41045"/>
          <a:stretch/>
        </p:blipFill>
        <p:spPr>
          <a:xfrm>
            <a:off x="551814" y="5031670"/>
            <a:ext cx="5757545" cy="1524000"/>
          </a:xfrm>
          <a:prstGeom prst="rect">
            <a:avLst/>
          </a:prstGeom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A453BB39-EB9E-47D4-8E00-062A6B4D030D}"/>
              </a:ext>
            </a:extLst>
          </p:cNvPr>
          <p:cNvSpPr txBox="1">
            <a:spLocks/>
          </p:cNvSpPr>
          <p:nvPr/>
        </p:nvSpPr>
        <p:spPr>
          <a:xfrm>
            <a:off x="581570" y="6962066"/>
            <a:ext cx="5913238" cy="2270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atin typeface="+mn-ea"/>
              </a:rPr>
              <a:t> 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sz="32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# yum install </a:t>
            </a:r>
            <a:r>
              <a:rPr lang="en-US" altLang="ko-KR" sz="3200" b="1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lftpd</a:t>
            </a:r>
            <a:r>
              <a:rPr lang="en-US" altLang="ko-KR" sz="3200" b="1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–y </a:t>
            </a:r>
          </a:p>
          <a:p>
            <a:r>
              <a:rPr lang="en-US" altLang="ko-KR" sz="20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 </a:t>
            </a:r>
            <a:r>
              <a:rPr lang="ko-KR" altLang="en-US" sz="20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명령어 </a:t>
            </a:r>
            <a:r>
              <a:rPr lang="en-US" altLang="ko-KR" sz="20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yum</a:t>
            </a:r>
            <a:r>
              <a:rPr lang="ko-KR" altLang="en-US" sz="20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을 사용 </a:t>
            </a:r>
            <a:r>
              <a:rPr lang="en-US" altLang="ko-KR" sz="20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FTP</a:t>
            </a:r>
            <a:r>
              <a:rPr lang="ko-KR" altLang="en-US" sz="20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클라이언트 프로그램</a:t>
            </a:r>
            <a:endParaRPr lang="en-US" altLang="ko-KR" sz="2000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20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 </a:t>
            </a:r>
            <a:r>
              <a:rPr lang="en-US" altLang="ko-KR" sz="2000" dirty="0" err="1">
                <a:latin typeface="Consolas" panose="020B0609020204030204" pitchFamily="49" charset="0"/>
                <a:ea typeface="나눔스퀘어_ac Bold" panose="020B0600000101010101" pitchFamily="50" charset="-127"/>
              </a:rPr>
              <a:t>lFTPD</a:t>
            </a:r>
            <a:r>
              <a:rPr lang="en-US" altLang="ko-KR" sz="20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20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패키지를 설치</a:t>
            </a:r>
            <a:endParaRPr lang="en-US" altLang="ko-KR" sz="2000" dirty="0"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2625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en-US" altLang="ko-KR" sz="1800" spc="-150" dirty="0">
              <a:latin typeface="+mn-ea"/>
            </a:endParaRPr>
          </a:p>
          <a:p>
            <a:endParaRPr lang="en-US" altLang="ko-KR" sz="1800" spc="-150" dirty="0">
              <a:latin typeface="+mn-ea"/>
            </a:endParaRPr>
          </a:p>
          <a:p>
            <a:r>
              <a:rPr lang="en-US" altLang="ko-KR" sz="2400" spc="-150" dirty="0">
                <a:latin typeface="+mn-ea"/>
              </a:rPr>
              <a:t>//incoming directory </a:t>
            </a:r>
            <a:r>
              <a:rPr lang="ko-KR" altLang="en-US" sz="2400" spc="-150" dirty="0">
                <a:latin typeface="+mn-ea"/>
              </a:rPr>
              <a:t>파일 업로드를 위해 사용</a:t>
            </a:r>
            <a:endParaRPr lang="en-US" altLang="ko-KR" sz="2400" spc="-150" dirty="0">
              <a:latin typeface="+mn-ea"/>
            </a:endParaRPr>
          </a:p>
          <a:p>
            <a:r>
              <a:rPr lang="en-US" altLang="ko-KR" sz="2400" spc="-150" dirty="0">
                <a:latin typeface="+mn-ea"/>
              </a:rPr>
              <a:t>//pub</a:t>
            </a:r>
            <a:r>
              <a:rPr lang="ko-KR" altLang="en-US" sz="2400" spc="-150" dirty="0">
                <a:latin typeface="+mn-ea"/>
              </a:rPr>
              <a:t> </a:t>
            </a:r>
            <a:r>
              <a:rPr lang="en-US" altLang="ko-KR" sz="2400" spc="-150" dirty="0">
                <a:latin typeface="+mn-ea"/>
              </a:rPr>
              <a:t>directory </a:t>
            </a:r>
            <a:r>
              <a:rPr lang="ko-KR" altLang="en-US" sz="2400" spc="-150" dirty="0">
                <a:latin typeface="+mn-ea"/>
              </a:rPr>
              <a:t>파일 다운로드를 위해 사용</a:t>
            </a:r>
            <a:endParaRPr lang="en-US" altLang="ko-KR" sz="2400" spc="-150" dirty="0">
              <a:latin typeface="+mn-ea"/>
            </a:endParaRPr>
          </a:p>
          <a:p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client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lfpd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192.168.0.131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명령어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lfpd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를  이용하여 서버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192.168.0.131 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접근시도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Lfpd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192.168.0.131: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~&gt; ls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Drwx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rwx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–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wx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2 0	1001	6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sep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21 12:08 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incoming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Drwx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r-x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r-x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2 0 0	6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apr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01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04:55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pub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---------------file download----------------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//pub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디렉토리 하위 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test.txt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 확인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Lfpd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192.168.0.131:/pub&gt; ls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rw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 r– r--  1 0 0   13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sep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21 12:28 </a:t>
            </a: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test.txt</a:t>
            </a:r>
          </a:p>
          <a:p>
            <a:endParaRPr lang="en-US" altLang="ko-KR" sz="1800" dirty="0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>
            <a:extLst>
              <a:ext uri="{FF2B5EF4-FFF2-40B4-BE49-F238E27FC236}">
                <a16:creationId xmlns:a16="http://schemas.microsoft.com/office/drawing/2014/main" id="{92FC3B27-9B3C-478A-8155-C87E75D2E2C7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Client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14993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client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---------------file download----------------</a:t>
            </a:r>
          </a:p>
          <a:p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//pub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디렉토리 하위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test.txt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다운로드 하기위해서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명령어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get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을 사용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Lfpd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192.168.0.131:/pub&gt;get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test.txt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13 bytes transferred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---------------file  upload------------------</a:t>
            </a:r>
            <a:endParaRPr lang="en-US" altLang="ko-KR" sz="1800" dirty="0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업로드 테스트를 위해서 디렉토리 변경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Lftp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192.168.0.131:/pub&gt; cd../incoming/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Lftp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192.168.0.131:/incoming&gt; put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명령어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put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을 사용해서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/passwd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파일 업로드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A96472A-F531-41D9-9A82-6706D3CF2AE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5142" y="7074935"/>
            <a:ext cx="5870476" cy="2023345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B8DBECE7-B613-41B9-9610-C57546A4D382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Client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8510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US" altLang="ko-KR" sz="2400" b="0" i="0" dirty="0">
                <a:solidFill>
                  <a:srgbClr val="333333"/>
                </a:solidFill>
                <a:effectLst/>
                <a:latin typeface="+mn-ea"/>
              </a:rPr>
              <a:t>fuser </a:t>
            </a: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  <a:latin typeface="+mn-ea"/>
              </a:rPr>
              <a:t>	1.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+mn-ea"/>
              </a:rPr>
              <a:t>특정 파일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의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+mn-ea"/>
              </a:rPr>
              <a:t> 삭제</a:t>
            </a:r>
            <a:endParaRPr lang="en-US" altLang="ko-KR" sz="2000" b="0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  <a:latin typeface="+mn-ea"/>
              </a:rPr>
              <a:t>	2.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+mn-ea"/>
              </a:rPr>
              <a:t> 특정 파일의 사용자</a:t>
            </a:r>
            <a:endParaRPr lang="en-US" altLang="ko-KR" sz="2000" dirty="0">
              <a:solidFill>
                <a:srgbClr val="333333"/>
              </a:solidFill>
              <a:latin typeface="+mn-ea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  <a:latin typeface="+mn-ea"/>
              </a:rPr>
              <a:t>	3.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+mn-ea"/>
              </a:rPr>
              <a:t>특정 파일을 사용하는 프로세스를 알고자</a:t>
            </a:r>
            <a:endParaRPr lang="en-US" altLang="ko-KR" sz="2000" b="0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en-US" altLang="ko-KR" sz="2000" b="0" i="0" dirty="0">
                <a:solidFill>
                  <a:srgbClr val="333333"/>
                </a:solidFill>
                <a:effectLst/>
                <a:latin typeface="+mn-ea"/>
              </a:rPr>
              <a:t>      </a:t>
            </a:r>
            <a:r>
              <a:rPr lang="ko-KR" altLang="en-US" sz="2000" b="0" i="0" dirty="0">
                <a:solidFill>
                  <a:srgbClr val="333333"/>
                </a:solidFill>
                <a:effectLst/>
                <a:latin typeface="+mn-ea"/>
              </a:rPr>
              <a:t>     할 때 사용</a:t>
            </a:r>
            <a:endParaRPr lang="en-US" altLang="ko-KR" sz="2000" b="0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	   [user20 </a:t>
            </a:r>
            <a:r>
              <a:rPr lang="ko-KR" altLang="en-US" sz="2000" dirty="0">
                <a:solidFill>
                  <a:srgbClr val="333333"/>
                </a:solidFill>
                <a:latin typeface="+mn-ea"/>
              </a:rPr>
              <a:t>프로세스 사용 중 확인</a:t>
            </a:r>
            <a:r>
              <a:rPr lang="en-US" altLang="ko-KR" sz="2000" dirty="0">
                <a:solidFill>
                  <a:srgbClr val="333333"/>
                </a:solidFill>
                <a:latin typeface="+mn-ea"/>
              </a:rPr>
              <a:t>]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client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fuser –v ftp/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tcp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FTP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서버와 프로세스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D4D6813-6F9F-4C56-BB34-FD705C0B7FA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1" b="4350"/>
          <a:stretch/>
        </p:blipFill>
        <p:spPr bwMode="auto">
          <a:xfrm>
            <a:off x="624781" y="2723495"/>
            <a:ext cx="5562659" cy="23850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1C237D-544C-4DC5-AD65-FBC9B95E51EC}"/>
              </a:ext>
            </a:extLst>
          </p:cNvPr>
          <p:cNvSpPr/>
          <p:nvPr/>
        </p:nvSpPr>
        <p:spPr>
          <a:xfrm>
            <a:off x="2788920" y="4099560"/>
            <a:ext cx="746760" cy="35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C95629-0187-4952-BE80-739A6B892E10}"/>
              </a:ext>
            </a:extLst>
          </p:cNvPr>
          <p:cNvSpPr/>
          <p:nvPr/>
        </p:nvSpPr>
        <p:spPr>
          <a:xfrm>
            <a:off x="2788920" y="4754880"/>
            <a:ext cx="746760" cy="3505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8246EE39-2BF6-45BA-8960-84624E4BC73F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Client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70091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600" dirty="0">
                <a:latin typeface="+mn-ea"/>
              </a:rPr>
              <a:t>리눅스 서버에 등록된 계정사용자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    /</a:t>
            </a:r>
            <a:r>
              <a:rPr lang="en-US" altLang="ko-KR" sz="1600" dirty="0" err="1">
                <a:latin typeface="+mn-ea"/>
              </a:rPr>
              <a:t>etc</a:t>
            </a:r>
            <a:r>
              <a:rPr lang="en-US" altLang="ko-KR" sz="1600" dirty="0">
                <a:latin typeface="+mn-ea"/>
              </a:rPr>
              <a:t>/passwd, /</a:t>
            </a:r>
            <a:r>
              <a:rPr lang="en-US" altLang="ko-KR" sz="1600" dirty="0" err="1">
                <a:latin typeface="+mn-ea"/>
              </a:rPr>
              <a:t>etc</a:t>
            </a:r>
            <a:r>
              <a:rPr lang="en-US" altLang="ko-KR" sz="1600" dirty="0">
                <a:latin typeface="+mn-ea"/>
              </a:rPr>
              <a:t>/shadow </a:t>
            </a:r>
            <a:r>
              <a:rPr lang="ko-KR" altLang="en-US" sz="1600" dirty="0">
                <a:latin typeface="+mn-ea"/>
              </a:rPr>
              <a:t>정보가 저장된 사용자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 local user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4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vi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----------------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------------------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Local_enable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yes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local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계정 사용자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서버 접근 허용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Local_umask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= 022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디렉토리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755 //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644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---------------------------------------------</a:t>
            </a: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Systemctl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restart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3">
            <a:extLst>
              <a:ext uri="{FF2B5EF4-FFF2-40B4-BE49-F238E27FC236}">
                <a16:creationId xmlns:a16="http://schemas.microsoft.com/office/drawing/2014/main" id="{94A5859F-7F68-440B-BAB4-E2EE05097BDC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</a:t>
            </a:r>
            <a:r>
              <a:rPr lang="ko-KR" altLang="en-US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사용자계정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720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ko-KR" altLang="en-US" sz="1600" b="1" dirty="0">
                <a:latin typeface="+mj-ea"/>
                <a:ea typeface="+mj-ea"/>
              </a:rPr>
              <a:t>모든 계정 사용자의 </a:t>
            </a:r>
            <a:r>
              <a:rPr lang="en-US" altLang="ko-KR" sz="1600" b="1" dirty="0">
                <a:latin typeface="+mj-ea"/>
                <a:ea typeface="+mj-ea"/>
              </a:rPr>
              <a:t>FTP </a:t>
            </a:r>
            <a:r>
              <a:rPr lang="ko-KR" altLang="en-US" sz="1600" b="1" dirty="0">
                <a:latin typeface="+mj-ea"/>
                <a:ea typeface="+mj-ea"/>
              </a:rPr>
              <a:t>서버 접속을 허용하지만 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ko-KR" altLang="en-US" sz="1600" b="1" dirty="0">
                <a:latin typeface="+mj-ea"/>
                <a:ea typeface="+mj-ea"/>
              </a:rPr>
              <a:t>     어느 특정 사용자의 </a:t>
            </a:r>
            <a:r>
              <a:rPr lang="en-US" altLang="ko-KR" sz="1600" b="1" dirty="0">
                <a:latin typeface="+mj-ea"/>
                <a:ea typeface="+mj-ea"/>
              </a:rPr>
              <a:t>FTP </a:t>
            </a:r>
            <a:r>
              <a:rPr lang="ko-KR" altLang="en-US" sz="1600" b="1" dirty="0">
                <a:latin typeface="+mj-ea"/>
                <a:ea typeface="+mj-ea"/>
              </a:rPr>
              <a:t>서버 접속을 차단 가능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	/</a:t>
            </a:r>
            <a:r>
              <a:rPr lang="en-US" altLang="ko-KR" sz="1600" b="1" dirty="0" err="1">
                <a:latin typeface="+mj-ea"/>
                <a:ea typeface="+mj-ea"/>
              </a:rPr>
              <a:t>etc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vsftpd</a:t>
            </a:r>
            <a:r>
              <a:rPr lang="en-US" altLang="ko-KR" sz="1600" b="1" dirty="0">
                <a:latin typeface="+mj-ea"/>
                <a:ea typeface="+mj-ea"/>
              </a:rPr>
              <a:t>/</a:t>
            </a:r>
            <a:r>
              <a:rPr lang="en-US" altLang="ko-KR" sz="1600" b="1" dirty="0" err="1">
                <a:latin typeface="+mj-ea"/>
                <a:ea typeface="+mj-ea"/>
              </a:rPr>
              <a:t>ftpusers</a:t>
            </a:r>
            <a:r>
              <a:rPr lang="en-US" altLang="ko-KR" sz="1600" b="1" dirty="0">
                <a:latin typeface="+mj-ea"/>
                <a:ea typeface="+mj-ea"/>
              </a:rPr>
              <a:t>  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b="1" dirty="0">
                <a:latin typeface="+mj-ea"/>
                <a:ea typeface="+mj-ea"/>
              </a:rPr>
              <a:t># Users that are not allowed to login via ftp</a:t>
            </a:r>
          </a:p>
          <a:p>
            <a:r>
              <a:rPr lang="en-US" altLang="ko-KR" sz="1600" b="1" dirty="0">
                <a:latin typeface="+mj-ea"/>
                <a:ea typeface="+mj-ea"/>
              </a:rPr>
              <a:t>   </a:t>
            </a:r>
            <a:r>
              <a:rPr lang="ko-KR" altLang="en-US" sz="1600" b="1" dirty="0">
                <a:latin typeface="+mj-ea"/>
                <a:ea typeface="+mj-ea"/>
              </a:rPr>
              <a:t>마지막 줄에 접속을 제한 할 사용자를 추가 시킨다</a:t>
            </a:r>
            <a:r>
              <a:rPr lang="en-US" altLang="ko-KR" sz="1600" dirty="0"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endParaRPr lang="ko-KR" altLang="en-US" sz="1600" dirty="0">
              <a:latin typeface="+mn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vi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ftpusers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설정파일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ftpusers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파일을 설정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-----------------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ftpusers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-----------------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Users that are not allowed to login via ftp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Root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Bin</a:t>
            </a:r>
          </a:p>
          <a:p>
            <a:pPr>
              <a:lnSpc>
                <a:spcPct val="25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5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5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25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Games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Nobody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User20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테스트를 위해 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user20 </a:t>
            </a:r>
            <a:r>
              <a:rPr lang="ko-KR" altLang="en-US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끝줄에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추가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systemctl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restart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</a:t>
            </a:r>
            <a:r>
              <a:rPr lang="ko-KR" altLang="en-US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서버 접속 금지</a:t>
            </a:r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_1</a:t>
            </a:r>
            <a:endParaRPr lang="ko-KR" altLang="en-US" sz="4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315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1600" dirty="0">
                <a:latin typeface="+mn-ea"/>
              </a:rPr>
              <a:t>/</a:t>
            </a:r>
            <a:r>
              <a:rPr lang="en-US" altLang="ko-KR" sz="1600" dirty="0" err="1">
                <a:latin typeface="+mn-ea"/>
              </a:rPr>
              <a:t>etc</a:t>
            </a:r>
            <a:r>
              <a:rPr lang="en-US" altLang="ko-KR" sz="1600" dirty="0">
                <a:latin typeface="+mn-ea"/>
              </a:rPr>
              <a:t>/</a:t>
            </a:r>
            <a:r>
              <a:rPr lang="en-US" altLang="ko-KR" sz="1600" dirty="0" err="1">
                <a:latin typeface="+mn-ea"/>
              </a:rPr>
              <a:t>vsftpd</a:t>
            </a:r>
            <a:r>
              <a:rPr lang="en-US" altLang="ko-KR" sz="1600" dirty="0">
                <a:latin typeface="+mn-ea"/>
              </a:rPr>
              <a:t>/</a:t>
            </a:r>
            <a:r>
              <a:rPr lang="en-US" altLang="ko-KR" sz="1600" dirty="0" err="1">
                <a:latin typeface="+mn-ea"/>
              </a:rPr>
              <a:t>ftpusers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등록된 사용자</a:t>
            </a:r>
            <a:endParaRPr lang="en-US" altLang="ko-KR" sz="1600" dirty="0">
              <a:latin typeface="+mn-ea"/>
            </a:endParaRPr>
          </a:p>
          <a:p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(sense =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deny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접근금지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(sense = allow) </a:t>
            </a:r>
            <a:r>
              <a:rPr lang="ko-KR" altLang="en-US" sz="1600" dirty="0">
                <a:latin typeface="+mn-ea"/>
              </a:rPr>
              <a:t>접근허용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/</a:t>
            </a:r>
            <a:r>
              <a:rPr lang="en-US" altLang="ko-KR" sz="1600" dirty="0" err="1">
                <a:latin typeface="+mn-ea"/>
              </a:rPr>
              <a:t>etc</a:t>
            </a:r>
            <a:r>
              <a:rPr lang="en-US" altLang="ko-KR" sz="1600" dirty="0">
                <a:latin typeface="+mn-ea"/>
              </a:rPr>
              <a:t>/</a:t>
            </a:r>
            <a:r>
              <a:rPr lang="en-US" altLang="ko-KR" sz="1600" dirty="0" err="1">
                <a:latin typeface="+mn-ea"/>
              </a:rPr>
              <a:t>vsftpd</a:t>
            </a:r>
            <a:r>
              <a:rPr lang="en-US" altLang="ko-KR" sz="1600" dirty="0">
                <a:latin typeface="+mn-ea"/>
              </a:rPr>
              <a:t>/</a:t>
            </a:r>
            <a:r>
              <a:rPr lang="en-US" altLang="ko-KR" sz="1600" dirty="0" err="1">
                <a:latin typeface="+mn-ea"/>
              </a:rPr>
              <a:t>ftpusers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등록되지 않은 사용자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(</a:t>
            </a:r>
            <a:r>
              <a:rPr lang="en-US" altLang="ko-KR" sz="1600" dirty="0" err="1">
                <a:latin typeface="+mn-ea"/>
              </a:rPr>
              <a:t>onerr</a:t>
            </a:r>
            <a:r>
              <a:rPr lang="en-US" altLang="ko-KR" sz="1600" dirty="0">
                <a:latin typeface="+mn-ea"/>
              </a:rPr>
              <a:t> = </a:t>
            </a:r>
            <a:r>
              <a:rPr lang="en-US" altLang="ko-KR" sz="1600" dirty="0">
                <a:solidFill>
                  <a:srgbClr val="FF0000"/>
                </a:solidFill>
                <a:latin typeface="+mn-ea"/>
              </a:rPr>
              <a:t>succeed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접속허용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(</a:t>
            </a:r>
            <a:r>
              <a:rPr lang="en-US" altLang="ko-KR" sz="1600" dirty="0" err="1">
                <a:latin typeface="+mn-ea"/>
              </a:rPr>
              <a:t>nerr</a:t>
            </a:r>
            <a:r>
              <a:rPr lang="en-US" altLang="ko-KR" sz="1600" dirty="0">
                <a:latin typeface="+mn-ea"/>
              </a:rPr>
              <a:t>  = fail ) </a:t>
            </a:r>
            <a:r>
              <a:rPr lang="ko-KR" altLang="en-US" sz="1600" dirty="0">
                <a:latin typeface="+mn-ea"/>
              </a:rPr>
              <a:t>접속을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허용하지 않음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	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# cat /</a:t>
            </a: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pam.d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| grep </a:t>
            </a:r>
            <a:r>
              <a:rPr lang="en-US" altLang="ko-KR" sz="1800" dirty="0">
                <a:solidFill>
                  <a:srgbClr val="FF0000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sense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ftpusers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파일을 이용한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사용자 접근 제어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사용자 인증에 사용되는 접근제어 모듈 확인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Auth required pam_listfile.so item=user sense=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deny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file=/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ftpusers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onerr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</a:t>
            </a:r>
            <a:r>
              <a:rPr lang="en-US" altLang="ko-KR" sz="1600" dirty="0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succeed</a:t>
            </a:r>
          </a:p>
          <a:p>
            <a:endParaRPr lang="en-US" altLang="ko-KR" sz="1600" dirty="0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# cat</a:t>
            </a:r>
            <a:r>
              <a:rPr lang="ko-KR" altLang="en-US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| grep </a:t>
            </a:r>
            <a:r>
              <a:rPr lang="en-US" altLang="ko-KR" sz="1600" dirty="0" err="1">
                <a:solidFill>
                  <a:srgbClr val="FF0000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pam_service</a:t>
            </a:r>
            <a:endParaRPr lang="en-US" altLang="ko-KR" sz="1600" dirty="0">
              <a:solidFill>
                <a:srgbClr val="FF0000"/>
              </a:solidFill>
              <a:highlight>
                <a:srgbClr val="008000"/>
              </a:highlight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600" dirty="0" err="1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Pam_service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_name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16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서비스 이름은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pam.d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의미하며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   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 인증 서비스로서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PAM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을 사용한다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  <a:endParaRPr lang="en-US" altLang="ko-KR" sz="11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</a:t>
            </a:r>
            <a:r>
              <a:rPr lang="ko-KR" altLang="en-US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서버 접속 금지</a:t>
            </a:r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_1</a:t>
            </a:r>
            <a:endParaRPr lang="ko-KR" altLang="en-US" sz="4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9086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en-US" altLang="ko-KR" sz="5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-------------------------</a:t>
            </a:r>
            <a:r>
              <a:rPr lang="en-US" altLang="ko-KR" sz="1600" dirty="0" err="1">
                <a:latin typeface="+mn-ea"/>
              </a:rPr>
              <a:t>vsftpd.conf</a:t>
            </a:r>
            <a:r>
              <a:rPr lang="en-US" altLang="ko-KR" sz="1600" dirty="0">
                <a:latin typeface="+mn-ea"/>
              </a:rPr>
              <a:t>----------------------------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#vim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---------------------------------------------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-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</a:t>
            </a:r>
          </a:p>
          <a:p>
            <a:endParaRPr lang="en-US" altLang="ko-KR" sz="1800" dirty="0">
              <a:solidFill>
                <a:schemeClr val="bg1"/>
              </a:solidFill>
              <a:highlight>
                <a:srgbClr val="008000"/>
              </a:highlight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Userlist_enable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=YES</a:t>
            </a:r>
          </a:p>
          <a:p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Userlist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deny=NO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/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userlist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파일에 등록된 사용자는 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서버에 접근이 불가함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root, mail 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과 같은 시스템 사용자들이 </a:t>
            </a:r>
            <a:r>
              <a:rPr lang="ko-KR" alt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등록되어있음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endParaRPr lang="en-US" altLang="ko-KR" sz="16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deny_email_enable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= YES</a:t>
            </a:r>
          </a:p>
          <a:p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banned_email_file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=/</a:t>
            </a:r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vsftd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banned_emails</a:t>
            </a:r>
            <a:endParaRPr lang="en-US" altLang="ko-KR" sz="1600" dirty="0">
              <a:solidFill>
                <a:schemeClr val="bg1"/>
              </a:solidFill>
              <a:highlight>
                <a:srgbClr val="008000"/>
              </a:highlight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거부정보를 이메일로 </a:t>
            </a:r>
            <a:r>
              <a:rPr lang="ko-KR" alt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받을것인지를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정하고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이메일주소</a:t>
            </a:r>
            <a:endParaRPr lang="en-US" altLang="ko-KR" sz="16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설정을 해준다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메일서버는 구성되어 있어야 한다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  <a:endParaRPr lang="en-US" altLang="ko-KR" sz="10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</a:t>
            </a:r>
            <a:r>
              <a:rPr lang="ko-KR" altLang="en-US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서버 접속 금지</a:t>
            </a:r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_2</a:t>
            </a:r>
            <a:endParaRPr lang="ko-KR" altLang="en-US" sz="4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C982A9-FF7C-411F-9CE5-B3111A0FEBF9}"/>
              </a:ext>
            </a:extLst>
          </p:cNvPr>
          <p:cNvPicPr/>
          <p:nvPr/>
        </p:nvPicPr>
        <p:blipFill rotWithShape="1">
          <a:blip r:embed="rId3"/>
          <a:srcRect t="18347" b="14121"/>
          <a:stretch/>
        </p:blipFill>
        <p:spPr>
          <a:xfrm>
            <a:off x="508004" y="6995984"/>
            <a:ext cx="5802086" cy="3683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7A16EDC-A401-4F32-8E78-758BA4821BF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1418" y="7581427"/>
            <a:ext cx="2703282" cy="36830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BCCDF67-BB56-4107-94DB-534FB8F59DB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2952" y="7918196"/>
            <a:ext cx="2522854" cy="3072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F09D663-2D39-42F0-AF2C-3232EF52B1BB}"/>
              </a:ext>
            </a:extLst>
          </p:cNvPr>
          <p:cNvPicPr/>
          <p:nvPr/>
        </p:nvPicPr>
        <p:blipFill rotWithShape="1">
          <a:blip r:embed="rId6"/>
          <a:srcRect t="7280" b="29529"/>
          <a:stretch/>
        </p:blipFill>
        <p:spPr>
          <a:xfrm>
            <a:off x="593249" y="8154093"/>
            <a:ext cx="2969982" cy="30363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DE54237-0ADC-4027-BA58-DB68DE2CB13D}"/>
              </a:ext>
            </a:extLst>
          </p:cNvPr>
          <p:cNvPicPr/>
          <p:nvPr/>
        </p:nvPicPr>
        <p:blipFill rotWithShape="1">
          <a:blip r:embed="rId7"/>
          <a:srcRect t="10740" b="16038"/>
          <a:stretch/>
        </p:blipFill>
        <p:spPr>
          <a:xfrm>
            <a:off x="598718" y="8461030"/>
            <a:ext cx="5832592" cy="3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71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endParaRPr lang="en-US" altLang="ko-KR" sz="500" dirty="0">
              <a:latin typeface="+mn-ea"/>
            </a:endParaRPr>
          </a:p>
          <a:p>
            <a:endParaRPr lang="en-US" altLang="ko-KR" sz="500" dirty="0">
              <a:latin typeface="+mn-ea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---------------------------------------------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              -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  </a:t>
            </a:r>
          </a:p>
          <a:p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Chroot_local_user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= YES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모든 계정 사용자가 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 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서버에 </a:t>
            </a:r>
            <a:r>
              <a:rPr lang="ko-KR" alt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접속시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사용자들의 접근 가능한 최상위 디렉토리가 자신의 홈 디렉토리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(/home/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사용자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 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로 제한 된다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홈 디렉토리 이상의 경로로 이동이 불가능 하여 서버보안 에</a:t>
            </a:r>
            <a:endParaRPr lang="en-US" altLang="ko-KR" sz="16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유리 하다</a:t>
            </a:r>
            <a:r>
              <a:rPr lang="en-US" altLang="ko-KR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chroot_list_enable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= Yes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모든사용자가</a:t>
            </a:r>
            <a:r>
              <a:rPr lang="ko-KR" altLang="en-US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상위 디렉토리 이동이 제한되기 때문에</a:t>
            </a:r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</a:t>
            </a:r>
            <a:r>
              <a:rPr lang="ko-KR" altLang="en-US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관리자조차 상위 디렉토리로 갈수 없기 때문에 예외처리를 </a:t>
            </a:r>
            <a:endParaRPr lang="en-US" altLang="ko-KR" sz="16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ko-KR" altLang="en-US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  하는 설정이다</a:t>
            </a:r>
            <a:r>
              <a:rPr lang="en-US" altLang="ko-KR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Chroot_list_file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=/</a:t>
            </a:r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6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chroot_list</a:t>
            </a:r>
            <a:endParaRPr lang="en-US" altLang="ko-KR" sz="1600" dirty="0">
              <a:solidFill>
                <a:schemeClr val="bg1"/>
              </a:solidFill>
              <a:highlight>
                <a:srgbClr val="008000"/>
              </a:highlight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지정된 파일에 예외처리가 될 </a:t>
            </a:r>
            <a:r>
              <a:rPr lang="ko-KR" altLang="en-US" sz="1600" spc="-15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유저아이디를</a:t>
            </a:r>
            <a:r>
              <a:rPr lang="ko-KR" altLang="en-US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설정해 놓아야 한다</a:t>
            </a:r>
            <a:r>
              <a:rPr lang="en-US" altLang="ko-KR" sz="16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---------------------------------------------------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#systemctl restart </a:t>
            </a:r>
            <a:r>
              <a:rPr lang="en-US" altLang="ko-KR" sz="16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endParaRPr lang="en-US" altLang="ko-KR" sz="10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</a:t>
            </a:r>
            <a:r>
              <a:rPr lang="ko-KR" altLang="en-US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서버 사용자설정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100C21-AF81-495F-BF88-C764B3D267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" t="1" r="6819" b="2805"/>
          <a:stretch/>
        </p:blipFill>
        <p:spPr>
          <a:xfrm>
            <a:off x="472381" y="7259283"/>
            <a:ext cx="5901778" cy="8309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A7CE79-5784-4931-B861-0E157A64B02D}"/>
              </a:ext>
            </a:extLst>
          </p:cNvPr>
          <p:cNvPicPr/>
          <p:nvPr/>
        </p:nvPicPr>
        <p:blipFill rotWithShape="1">
          <a:blip r:embed="rId4"/>
          <a:srcRect l="665" t="14018" b="17021"/>
          <a:stretch/>
        </p:blipFill>
        <p:spPr>
          <a:xfrm>
            <a:off x="543619" y="8256954"/>
            <a:ext cx="5994400" cy="26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41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 anchor="ctr">
            <a:normAutofit/>
          </a:bodyPr>
          <a:lstStyle/>
          <a:p>
            <a:r>
              <a:rPr lang="en-US" altLang="ko-KR" sz="2800" b="0" i="0" dirty="0">
                <a:effectLst/>
                <a:latin typeface="+mn-ea"/>
              </a:rPr>
              <a:t>-	</a:t>
            </a:r>
            <a:r>
              <a:rPr lang="ko-KR" altLang="en-US" sz="2800" b="0" i="0" dirty="0">
                <a:effectLst/>
                <a:latin typeface="+mn-ea"/>
              </a:rPr>
              <a:t>서버와 클라이언트 사이</a:t>
            </a:r>
            <a:r>
              <a:rPr lang="ko-KR" altLang="en-US" sz="2800" dirty="0">
                <a:latin typeface="+mn-ea"/>
              </a:rPr>
              <a:t>에서 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b="0" i="0" dirty="0">
                <a:effectLst/>
                <a:latin typeface="+mn-ea"/>
              </a:rPr>
              <a:t>  </a:t>
            </a:r>
            <a:r>
              <a:rPr lang="en-US" altLang="ko-KR" sz="2800" b="0" i="0" dirty="0">
                <a:effectLst/>
                <a:latin typeface="+mn-ea"/>
              </a:rPr>
              <a:t>	</a:t>
            </a:r>
            <a:r>
              <a:rPr lang="ko-KR" altLang="en-US" sz="2800" b="0" i="0" dirty="0">
                <a:effectLst/>
                <a:latin typeface="+mn-ea"/>
              </a:rPr>
              <a:t>파일을 전송하는 프로토콜</a:t>
            </a:r>
            <a:endParaRPr lang="en-US" altLang="ko-KR" sz="2000" b="0" i="0" dirty="0">
              <a:effectLst/>
              <a:latin typeface="+mn-ea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r>
              <a:rPr lang="en-US" altLang="ko-KR" sz="3200" dirty="0">
                <a:latin typeface="+mn-ea"/>
              </a:rPr>
              <a:t>(File Transfer Protocol)</a:t>
            </a:r>
            <a:endParaRPr lang="ko-KR" altLang="en-US" sz="60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48181C-A488-46AB-8CC0-6C5884D93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43"/>
          <a:stretch/>
        </p:blipFill>
        <p:spPr>
          <a:xfrm>
            <a:off x="624781" y="2368696"/>
            <a:ext cx="5488612" cy="221759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D2F06F-DDA0-4A14-94C5-7D1B65EBE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50" r="-1264"/>
          <a:stretch/>
        </p:blipFill>
        <p:spPr>
          <a:xfrm>
            <a:off x="814382" y="4437208"/>
            <a:ext cx="1369943" cy="221759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52909C5-B813-467A-9C69-5742A4B62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98" r="12023" b="77633"/>
          <a:stretch/>
        </p:blipFill>
        <p:spPr>
          <a:xfrm>
            <a:off x="5370442" y="3533205"/>
            <a:ext cx="901772" cy="4960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DA31EC8-FB42-4106-9B12-B1062A0327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98" r="12023" b="77633"/>
          <a:stretch/>
        </p:blipFill>
        <p:spPr>
          <a:xfrm>
            <a:off x="5781636" y="3297515"/>
            <a:ext cx="484157" cy="98871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7856AF-5B11-43F1-80A6-B13606CF37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26" r="22031"/>
          <a:stretch/>
        </p:blipFill>
        <p:spPr>
          <a:xfrm>
            <a:off x="2371233" y="4362668"/>
            <a:ext cx="2004119" cy="221759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6018A09-6866-4D85-8A18-F62AC04AFB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98" r="12023" b="77633"/>
          <a:stretch/>
        </p:blipFill>
        <p:spPr>
          <a:xfrm>
            <a:off x="2090681" y="4508648"/>
            <a:ext cx="484157" cy="99204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815AB0-741E-4BE8-BAD2-2E9CB781D7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98" r="12023" b="77633"/>
          <a:stretch/>
        </p:blipFill>
        <p:spPr>
          <a:xfrm>
            <a:off x="2128780" y="5975337"/>
            <a:ext cx="484157" cy="4159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C55104F-90B4-4BFB-9F6A-CF909DA2E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26" t="44124" r="22031" b="12785"/>
          <a:stretch/>
        </p:blipFill>
        <p:spPr>
          <a:xfrm rot="16200000">
            <a:off x="4069461" y="4948776"/>
            <a:ext cx="2004119" cy="9555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AD92DC0-79A6-4886-A370-249ED4DA27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98" r="12023" b="77633"/>
          <a:stretch/>
        </p:blipFill>
        <p:spPr>
          <a:xfrm>
            <a:off x="4375351" y="4362807"/>
            <a:ext cx="484157" cy="113788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09476026-706D-427D-A073-937D2EE53D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98" r="12023" b="77633"/>
          <a:stretch/>
        </p:blipFill>
        <p:spPr>
          <a:xfrm flipH="1">
            <a:off x="4924425" y="5871526"/>
            <a:ext cx="719083" cy="62911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E46C6C-00D6-4579-B9B7-763ACAFF4E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98" r="12023" b="77633"/>
          <a:stretch/>
        </p:blipFill>
        <p:spPr>
          <a:xfrm>
            <a:off x="4274906" y="5655813"/>
            <a:ext cx="678115" cy="89985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87C2A6-E359-4AC2-A518-E53CFA2B9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30" t="56871" r="22031" b="12785"/>
          <a:stretch/>
        </p:blipFill>
        <p:spPr>
          <a:xfrm>
            <a:off x="4006899" y="5632650"/>
            <a:ext cx="946122" cy="66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990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확인</a:t>
            </a:r>
            <a:endParaRPr lang="en-US" altLang="ko-KR" sz="2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vsftp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# tail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–f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/var/log/</a:t>
            </a:r>
            <a:r>
              <a:rPr lang="en-US" altLang="ko-KR" sz="1800" dirty="0">
                <a:solidFill>
                  <a:srgbClr val="FF0000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secure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사용자들의 원격 로그인정보를 저장하는 로그기록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telnet,ssh,ftp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등 원격에서 접속한 기록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#tail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–f</a:t>
            </a:r>
            <a:r>
              <a:rPr lang="ko-KR" altLang="en-US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/var/log/</a:t>
            </a:r>
            <a:r>
              <a:rPr lang="en-US" altLang="ko-KR" sz="1800" dirty="0" err="1">
                <a:solidFill>
                  <a:srgbClr val="FF0000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xferlog</a:t>
            </a:r>
            <a:endParaRPr lang="en-US" altLang="ko-KR" sz="1800" dirty="0">
              <a:solidFill>
                <a:srgbClr val="FF0000"/>
              </a:solidFill>
              <a:highlight>
                <a:srgbClr val="008000"/>
              </a:highlight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//ftp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로그파일 </a:t>
            </a:r>
            <a:r>
              <a:rPr lang="en-US" altLang="ko-KR" sz="1800" spc="-15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proftpd</a:t>
            </a:r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,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en-US" altLang="ko-KR" sz="1800" spc="-15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수행한 서비스를 기록</a:t>
            </a:r>
            <a:endParaRPr lang="en-US" altLang="ko-KR" sz="18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en-US" altLang="ko-KR" sz="1800" spc="-15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xferlog</a:t>
            </a:r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가 포함하고 있는 사항</a:t>
            </a:r>
            <a:endParaRPr lang="en-US" altLang="ko-KR" sz="18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1.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날짜와 시간 </a:t>
            </a:r>
            <a:endParaRPr lang="en-US" altLang="ko-KR" sz="18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2.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접속한 </a:t>
            </a:r>
            <a:r>
              <a:rPr lang="en-US" altLang="ko-KR" sz="1800" spc="-15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ip</a:t>
            </a:r>
            <a:endParaRPr lang="en-US" altLang="ko-KR" sz="18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3.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</a:t>
            </a:r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사이즈</a:t>
            </a:r>
            <a:endParaRPr lang="en-US" altLang="ko-KR" sz="18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4.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전송파일</a:t>
            </a:r>
            <a:endParaRPr lang="en-US" altLang="ko-KR" sz="18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5.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전송방향</a:t>
            </a:r>
            <a:endParaRPr lang="en-US" altLang="ko-KR" sz="18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6.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로그인한 사용자의 종류</a:t>
            </a:r>
            <a:endParaRPr lang="en-US" altLang="ko-KR" sz="18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7.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파일 송수신 모드</a:t>
            </a:r>
            <a:endParaRPr lang="en-US" altLang="ko-KR" sz="1800" spc="-15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로그 확인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6807E35-88EC-4DFB-A3CB-19DDFD4CADDE}"/>
              </a:ext>
            </a:extLst>
          </p:cNvPr>
          <p:cNvGrpSpPr/>
          <p:nvPr/>
        </p:nvGrpSpPr>
        <p:grpSpPr>
          <a:xfrm>
            <a:off x="472379" y="6784345"/>
            <a:ext cx="5971139" cy="698499"/>
            <a:chOff x="472379" y="6685637"/>
            <a:chExt cx="5971139" cy="801213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A94A1B4F-62EF-4CEC-9E16-7980BA8584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6280"/>
            <a:stretch/>
          </p:blipFill>
          <p:spPr>
            <a:xfrm>
              <a:off x="549110" y="6962066"/>
              <a:ext cx="5894408" cy="52478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3A07049-C7E8-4522-B236-7426DE4ED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3741" b="66747"/>
            <a:stretch/>
          </p:blipFill>
          <p:spPr>
            <a:xfrm>
              <a:off x="472379" y="6685637"/>
              <a:ext cx="5510977" cy="345559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0D01061-C2AF-47A0-BF3F-719CC9C2F532}"/>
              </a:ext>
            </a:extLst>
          </p:cNvPr>
          <p:cNvGrpSpPr/>
          <p:nvPr/>
        </p:nvGrpSpPr>
        <p:grpSpPr>
          <a:xfrm>
            <a:off x="472379" y="7494896"/>
            <a:ext cx="5971139" cy="2045270"/>
            <a:chOff x="472379" y="7348262"/>
            <a:chExt cx="5971139" cy="219190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2951AAA2-3779-4542-95AA-BC0E3FDEE7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1" t="35019" r="8965" b="11554"/>
            <a:stretch/>
          </p:blipFill>
          <p:spPr>
            <a:xfrm>
              <a:off x="487901" y="7697564"/>
              <a:ext cx="5955617" cy="184260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837D741-C7C5-4EA2-A96A-7D0DDFE936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3320" b="89694"/>
            <a:stretch/>
          </p:blipFill>
          <p:spPr>
            <a:xfrm>
              <a:off x="472379" y="7348262"/>
              <a:ext cx="5836511" cy="444912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1C942D6-74CC-49C2-BC9E-D17E050FCA41}"/>
              </a:ext>
            </a:extLst>
          </p:cNvPr>
          <p:cNvSpPr/>
          <p:nvPr/>
        </p:nvSpPr>
        <p:spPr>
          <a:xfrm>
            <a:off x="426691" y="6784345"/>
            <a:ext cx="5958927" cy="6113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51CA7B-E067-4C57-9346-793BC6E347C4}"/>
              </a:ext>
            </a:extLst>
          </p:cNvPr>
          <p:cNvSpPr/>
          <p:nvPr/>
        </p:nvSpPr>
        <p:spPr>
          <a:xfrm>
            <a:off x="426691" y="7395741"/>
            <a:ext cx="5943408" cy="21444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7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 err="1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vsftp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499"/>
            <a:ext cx="5913238" cy="7264399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----------------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vsftpd.conf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------------------</a:t>
            </a:r>
          </a:p>
          <a:p>
            <a:pPr>
              <a:lnSpc>
                <a:spcPct val="100000"/>
              </a:lnSpc>
            </a:pP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xferlog_enable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=YES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//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파일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전송 로그를 남길 것인지 여부를 정의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Xferlog_file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=/var/log/</a:t>
            </a: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xferlog</a:t>
            </a:r>
            <a:endParaRPr lang="en-US" altLang="ko-KR" sz="1800" dirty="0">
              <a:solidFill>
                <a:schemeClr val="bg1"/>
              </a:solidFill>
              <a:highlight>
                <a:srgbClr val="008000"/>
              </a:highlight>
              <a:latin typeface="Consolas" panose="020B0609020204030204" pitchFamily="49" charset="0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//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파일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전송 로그를 기록할 파일명을 정의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xferlog_std_format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=YES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// yes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는 표준 수집방식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// no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  는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vsftpd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에서 제공하는 자세한 방식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Vsftpd_log_file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=/var/log/vsftpd.log</a:t>
            </a:r>
          </a:p>
          <a:p>
            <a:pPr>
              <a:lnSpc>
                <a:spcPct val="100000"/>
              </a:lnSpc>
            </a:pPr>
            <a:r>
              <a:rPr lang="en-US" altLang="ko-KR" sz="1800" b="0" i="0" dirty="0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//</a:t>
            </a:r>
            <a:r>
              <a:rPr lang="en-US" altLang="ko-KR" sz="1800" b="0" i="0" dirty="0" err="1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VsFTP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의 기본 로그 파일을 지정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=&gt;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이 옵션은</a:t>
            </a:r>
            <a:endParaRPr lang="en-US" altLang="ko-KR" sz="1800" b="0" i="0" dirty="0">
              <a:solidFill>
                <a:schemeClr val="bg1"/>
              </a:solidFill>
              <a:effectLst/>
              <a:latin typeface="돋움" panose="020B0600000101010101" pitchFamily="50" charset="-127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ko-KR" altLang="en-US" sz="1800" b="0" i="0" dirty="0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 </a:t>
            </a:r>
            <a:r>
              <a:rPr lang="en-US" altLang="ko-KR" sz="1800" b="0" i="0" dirty="0" err="1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xferlog</a:t>
            </a:r>
            <a:r>
              <a:rPr lang="en-US" altLang="ko-KR" sz="1800" dirty="0" err="1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syslo_enable</a:t>
            </a:r>
            <a:r>
              <a:rPr lang="en-US" altLang="ko-KR" sz="1800" dirty="0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옵션과 </a:t>
            </a:r>
            <a:r>
              <a:rPr lang="en-US" altLang="ko-KR" sz="1800" dirty="0" err="1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xferlog_std_format</a:t>
            </a:r>
            <a:r>
              <a:rPr lang="en-US" altLang="ko-KR" sz="1800" dirty="0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옵션이 비</a:t>
            </a:r>
            <a:endParaRPr lang="en-US" altLang="ko-KR" sz="1800" dirty="0">
              <a:solidFill>
                <a:schemeClr val="bg1"/>
              </a:solidFill>
              <a:latin typeface="돋움" panose="020B0600000101010101" pitchFamily="50" charset="-127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ko-KR" altLang="en-US" sz="1800" dirty="0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활성화일때 작동하며</a:t>
            </a:r>
            <a:r>
              <a:rPr lang="en-US" altLang="ko-KR" sz="1800" dirty="0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,</a:t>
            </a:r>
            <a:r>
              <a:rPr lang="en-US" altLang="ko-KR" sz="1800" dirty="0" err="1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dual_log_enable</a:t>
            </a:r>
            <a:r>
              <a:rPr lang="en-US" altLang="ko-KR" sz="1800" dirty="0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옵션이나 </a:t>
            </a:r>
            <a:endParaRPr lang="en-US" altLang="ko-KR" sz="1800" dirty="0">
              <a:solidFill>
                <a:schemeClr val="bg1"/>
              </a:solidFill>
              <a:latin typeface="돋움" panose="020B0600000101010101" pitchFamily="50" charset="-127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 err="1">
                <a:solidFill>
                  <a:schemeClr val="bg1"/>
                </a:solidFill>
                <a:latin typeface="돋움" panose="020B0600000101010101" pitchFamily="50" charset="-127"/>
                <a:ea typeface="나눔스퀘어_ac Bold" panose="020B0600000101010101"/>
              </a:rPr>
              <a:t>syslo</a:t>
            </a:r>
            <a:r>
              <a:rPr lang="en-US" altLang="ko-KR" sz="1800" b="0" i="0" dirty="0" err="1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g_enable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옵션이 </a:t>
            </a:r>
            <a:r>
              <a:rPr lang="ko-KR" altLang="en-US" sz="1800" b="0" i="0" dirty="0" err="1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활성화될때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돋움" panose="020B0600000101010101" pitchFamily="50" charset="-127"/>
                <a:ea typeface="나눔스퀘어_ac Bold" panose="020B0600000101010101"/>
              </a:rPr>
              <a:t> 사용</a:t>
            </a:r>
            <a:endParaRPr lang="en-US" altLang="ko-KR" sz="1800" b="0" i="0" dirty="0">
              <a:solidFill>
                <a:schemeClr val="bg1"/>
              </a:solidFill>
              <a:effectLst/>
              <a:latin typeface="돋움" panose="020B0600000101010101" pitchFamily="50" charset="-127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돋움" panose="020B0600000101010101" pitchFamily="50" charset="-127"/>
                <a:ea typeface="나눔스퀘어_ac Bold" panose="020B0600000101010101"/>
              </a:rPr>
              <a:t>Dual_log</a:t>
            </a: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_enable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=yes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//2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중 로그 기록에 관한 설정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기본값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= NO)</a:t>
            </a:r>
          </a:p>
          <a:p>
            <a:pPr marL="285750" indent="-285750"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만약 이 옵션을 활성화하면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, /var/log/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xferlog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/var/log/vsftpd.log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에 로그가 기록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log_ftp_protocol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/>
              </a:rPr>
              <a:t>=YES</a:t>
            </a:r>
          </a:p>
          <a:p>
            <a:pPr>
              <a:lnSpc>
                <a:spcPct val="100000"/>
              </a:lnSpc>
            </a:pPr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// FTP Protocol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의 모든 내용을 기록할지 설정</a:t>
            </a:r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(</a:t>
            </a:r>
            <a:r>
              <a:rPr lang="ko-KR" altLang="en-US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기본값 </a:t>
            </a:r>
            <a:r>
              <a:rPr lang="en-US" altLang="ko-KR" sz="1800" spc="-15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= NO)</a:t>
            </a:r>
          </a:p>
          <a:p>
            <a:pPr>
              <a:lnSpc>
                <a:spcPct val="100000"/>
              </a:lnSpc>
            </a:pP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//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이 옵션을 활성화하면 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FTP 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명령어와 반응이 모두 로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/>
            </a:endParaRPr>
          </a:p>
          <a:p>
            <a:pPr>
              <a:lnSpc>
                <a:spcPct val="100000"/>
              </a:lnSpc>
            </a:pPr>
            <a:r>
              <a:rPr lang="ko-KR" altLang="en-US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깅되므로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/>
              </a:rPr>
              <a:t> 디버그에 유용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Syslog_enable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=YES</a:t>
            </a: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syslogd</a:t>
            </a:r>
            <a:r>
              <a:rPr lang="ko-KR" altLang="en-US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을 이용해서 로그를 기록할 것인지 설정</a:t>
            </a: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pPr>
              <a:lnSpc>
                <a:spcPct val="100000"/>
              </a:lnSpc>
            </a:pPr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로그 확인</a:t>
            </a:r>
          </a:p>
        </p:txBody>
      </p:sp>
    </p:spTree>
    <p:extLst>
      <p:ext uri="{BB962C8B-B14F-4D97-AF65-F5344CB8AC3E}">
        <p14:creationId xmlns:p14="http://schemas.microsoft.com/office/powerpoint/2010/main" val="5161781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>
                <a:latin typeface="+mn-ea"/>
              </a:rPr>
              <a:t>서버에 접속하는 사용자들에게 특정 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   </a:t>
            </a:r>
            <a:r>
              <a:rPr lang="ko-KR" altLang="en-US" sz="2400" dirty="0">
                <a:latin typeface="+mn-ea"/>
              </a:rPr>
              <a:t>메시지 전달하는 경우 사용하는 옵션</a:t>
            </a:r>
            <a:endParaRPr lang="en-US" altLang="ko-KR" sz="2400" dirty="0">
              <a:latin typeface="+mn-ea"/>
            </a:endParaRPr>
          </a:p>
          <a:p>
            <a:r>
              <a:rPr lang="en-US" altLang="ko-KR" sz="2400" dirty="0">
                <a:latin typeface="+mn-ea"/>
              </a:rPr>
              <a:t>- Client test(CentOS8)</a:t>
            </a:r>
          </a:p>
        </p:txBody>
      </p:sp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3E9B8CE0-892E-4EDC-A835-56924FCBC521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F497BAFF-A3AA-4C33-B9B4-00AC67500DA8}"/>
              </a:ext>
            </a:extLst>
          </p:cNvPr>
          <p:cNvSpPr txBox="1">
            <a:spLocks/>
          </p:cNvSpPr>
          <p:nvPr/>
        </p:nvSpPr>
        <p:spPr>
          <a:xfrm>
            <a:off x="472380" y="1968500"/>
            <a:ext cx="5913238" cy="46863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 vim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rgbClr val="FF0000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vsftpd.conf</a:t>
            </a:r>
            <a:endParaRPr lang="en-US" altLang="ko-KR" sz="1800" dirty="0">
              <a:solidFill>
                <a:srgbClr val="FF0000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Ftpd_banner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=ftp server ready!!!</a:t>
            </a:r>
          </a:p>
          <a:p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#cat /</a:t>
            </a: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rPr>
              <a:t>/issue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Do not hack my ftp server!!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설정 파일에 전달하고자 하는 문구를 입력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endParaRPr lang="en-US" altLang="ko-KR" sz="1800" dirty="0">
              <a:solidFill>
                <a:schemeClr val="bg1"/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Banner_file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=/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/issue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#cat 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etc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vsftpd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/issue</a:t>
            </a:r>
          </a:p>
          <a:p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Do not hack my </a:t>
            </a:r>
            <a:r>
              <a:rPr lang="en-US" altLang="ko-KR" sz="1800" dirty="0" err="1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fup</a:t>
            </a:r>
            <a:r>
              <a:rPr lang="en-US" altLang="ko-KR" sz="1800" dirty="0">
                <a:solidFill>
                  <a:schemeClr val="bg1"/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server!!</a:t>
            </a: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특정 경고메시지 및 파일을 사용할 경우 사용</a:t>
            </a:r>
            <a:endParaRPr lang="en-US" altLang="ko-KR" sz="1800" dirty="0">
              <a:solidFill>
                <a:schemeClr val="accent1">
                  <a:lumMod val="60000"/>
                  <a:lumOff val="40000"/>
                </a:schemeClr>
              </a:solidFill>
              <a:latin typeface="Consolas" panose="020B0609020204030204" pitchFamily="49" charset="0"/>
              <a:ea typeface="나눔스퀘어_ac Bold" panose="020B0600000101010101" pitchFamily="50" charset="-127"/>
            </a:endParaRPr>
          </a:p>
          <a:p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//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두가지 동시 사용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시 </a:t>
            </a:r>
            <a:r>
              <a:rPr lang="en-US" altLang="ko-KR" sz="18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banner_file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(</a:t>
            </a:r>
            <a:r>
              <a:rPr lang="ko-KR" altLang="en-US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우선순위</a:t>
            </a:r>
            <a:r>
              <a:rPr lang="en-US" altLang="ko-KR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ea typeface="나눔스퀘어_ac Bold" panose="020B0600000101010101" pitchFamily="50" charset="-127"/>
              </a:rPr>
              <a:t>)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3">
            <a:extLst>
              <a:ext uri="{FF2B5EF4-FFF2-40B4-BE49-F238E27FC236}">
                <a16:creationId xmlns:a16="http://schemas.microsoft.com/office/drawing/2014/main" id="{01119910-4A61-472F-81DC-F8306BAC3C2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배너설정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53AA186-5924-4714-BB68-0837F0507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4" b="4274"/>
          <a:stretch/>
        </p:blipFill>
        <p:spPr>
          <a:xfrm>
            <a:off x="426691" y="8377594"/>
            <a:ext cx="5958927" cy="98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623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12A34401-599B-45B7-85F2-254DBEDFA9A0}"/>
              </a:ext>
            </a:extLst>
          </p:cNvPr>
          <p:cNvSpPr/>
          <p:nvPr/>
        </p:nvSpPr>
        <p:spPr>
          <a:xfrm>
            <a:off x="254004" y="241297"/>
            <a:ext cx="6349993" cy="9397999"/>
          </a:xfrm>
          <a:prstGeom prst="rect">
            <a:avLst/>
          </a:prstGeom>
          <a:solidFill>
            <a:schemeClr val="bg1">
              <a:alpha val="2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5" name="사각형: 둥근 위쪽 모서리 24">
            <a:extLst>
              <a:ext uri="{FF2B5EF4-FFF2-40B4-BE49-F238E27FC236}">
                <a16:creationId xmlns:a16="http://schemas.microsoft.com/office/drawing/2014/main" id="{1898EFCF-EF1C-40AB-BA71-A382CFBBA3B4}"/>
              </a:ext>
            </a:extLst>
          </p:cNvPr>
          <p:cNvSpPr/>
          <p:nvPr/>
        </p:nvSpPr>
        <p:spPr>
          <a:xfrm rot="16200000">
            <a:off x="2724152" y="2076457"/>
            <a:ext cx="2298698" cy="546099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제목 36">
            <a:extLst>
              <a:ext uri="{FF2B5EF4-FFF2-40B4-BE49-F238E27FC236}">
                <a16:creationId xmlns:a16="http://schemas.microsoft.com/office/drawing/2014/main" id="{9F4B6E55-904B-464D-918A-13440A5DE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3531" y="4130500"/>
            <a:ext cx="5324469" cy="135290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US" altLang="ko-KR" sz="4800" dirty="0">
                <a:solidFill>
                  <a:schemeClr val="bg1">
                    <a:lumMod val="9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Ⅲ. </a:t>
            </a:r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Windows</a:t>
            </a:r>
            <a:b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 server 2012</a:t>
            </a:r>
            <a:r>
              <a:rPr lang="en-US" altLang="ko-KR" sz="4800" dirty="0">
                <a:solidFill>
                  <a:schemeClr val="accent2">
                    <a:lumMod val="7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SFTP</a:t>
            </a: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	</a:t>
            </a:r>
            <a:b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</a:br>
            <a:r>
              <a:rPr lang="en-US" altLang="ko-KR" sz="4800" dirty="0">
                <a:solidFill>
                  <a:schemeClr val="tx1">
                    <a:lumMod val="95000"/>
                    <a:lumOff val="5000"/>
                  </a:schemeClr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        </a:t>
            </a:r>
            <a:r>
              <a:rPr lang="en-US" altLang="ko-KR" sz="48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Construction</a:t>
            </a:r>
          </a:p>
        </p:txBody>
      </p:sp>
    </p:spTree>
    <p:extLst>
      <p:ext uri="{BB962C8B-B14F-4D97-AF65-F5344CB8AC3E}">
        <p14:creationId xmlns:p14="http://schemas.microsoft.com/office/powerpoint/2010/main" val="2442039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n-ea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+mn-ea"/>
              </a:rPr>
              <a:t>FTP Server IP Address</a:t>
            </a:r>
          </a:p>
          <a:p>
            <a:r>
              <a:rPr lang="en-US" altLang="ko-KR" sz="2800" kern="100" dirty="0">
                <a:effectLst/>
                <a:latin typeface="+mn-ea"/>
              </a:rPr>
              <a:t>	</a:t>
            </a:r>
            <a:r>
              <a:rPr lang="en-US" altLang="ko-KR" sz="2800" b="1" kern="100" dirty="0">
                <a:effectLst/>
                <a:latin typeface="+mn-ea"/>
              </a:rPr>
              <a:t>192.168.0.127</a:t>
            </a:r>
          </a:p>
          <a:p>
            <a:pPr marL="457200" indent="-457200">
              <a:buFontTx/>
              <a:buChar char="-"/>
            </a:pPr>
            <a:endParaRPr lang="en-US" altLang="ko-KR" sz="1100" b="0" i="0" dirty="0">
              <a:effectLst/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+mn-ea"/>
              </a:rPr>
              <a:t>FTP Client </a:t>
            </a:r>
            <a:r>
              <a:rPr lang="en-US" altLang="ko-KR" sz="2400" dirty="0">
                <a:latin typeface="+mn-ea"/>
              </a:rPr>
              <a:t> </a:t>
            </a:r>
            <a:r>
              <a:rPr lang="en-US" altLang="ko-KR" sz="2800" dirty="0">
                <a:latin typeface="+mn-ea"/>
              </a:rPr>
              <a:t>IP Address</a:t>
            </a:r>
          </a:p>
          <a:p>
            <a:r>
              <a:rPr lang="en-US" altLang="ko-KR" sz="2800" dirty="0">
                <a:latin typeface="+mn-ea"/>
              </a:rPr>
              <a:t>	</a:t>
            </a:r>
            <a:r>
              <a:rPr lang="en-US" altLang="ko-KR" sz="2800" b="1" dirty="0">
                <a:latin typeface="+mn-ea"/>
              </a:rPr>
              <a:t>192.168.0.52</a:t>
            </a:r>
            <a:endParaRPr lang="en-US" altLang="ko-KR" sz="2100" b="1" dirty="0">
              <a:latin typeface="+mn-ea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351C85-CF61-4F37-9CDB-22D2E80B0C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18" t="449" r="374" b="7195"/>
          <a:stretch/>
        </p:blipFill>
        <p:spPr>
          <a:xfrm>
            <a:off x="1206120" y="4311650"/>
            <a:ext cx="4217159" cy="19289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2E8EFD-CDC7-4190-8402-5CDBFC532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672152"/>
            <a:ext cx="2689919" cy="12395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EB6E1F-81C5-4488-ACFF-3129DE012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60" y="2419143"/>
            <a:ext cx="1787501" cy="1756726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0AC6560D-1D00-407B-A7E2-A807FD3AD9F8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9" name="제목 3">
            <a:extLst>
              <a:ext uri="{FF2B5EF4-FFF2-40B4-BE49-F238E27FC236}">
                <a16:creationId xmlns:a16="http://schemas.microsoft.com/office/drawing/2014/main" id="{2D740172-2BA2-477B-8529-8F7C4E5C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927100"/>
            <a:ext cx="5913238" cy="698500"/>
          </a:xfrm>
        </p:spPr>
        <p:txBody>
          <a:bodyPr anchor="ctr">
            <a:noAutofit/>
          </a:bodyPr>
          <a:lstStyle/>
          <a:p>
            <a:pPr algn="ctr"/>
            <a:r>
              <a:rPr lang="en-US" altLang="ko-KR" sz="6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r>
              <a:rPr lang="ko-KR" altLang="en-US" sz="6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</a:t>
            </a:r>
            <a:r>
              <a:rPr lang="en-US" altLang="ko-KR" sz="6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Setting</a:t>
            </a:r>
            <a:endParaRPr lang="ko-KR" altLang="en-US" sz="60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793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534" y="6716713"/>
            <a:ext cx="5688014" cy="443795"/>
          </a:xfrm>
        </p:spPr>
        <p:txBody>
          <a:bodyPr anchor="ctr">
            <a:normAutofit/>
          </a:bodyPr>
          <a:lstStyle/>
          <a:p>
            <a:r>
              <a:rPr lang="en-US" altLang="ko-KR" sz="2000" b="1" dirty="0">
                <a:latin typeface="+mn-ea"/>
              </a:rPr>
              <a:t>Server Manager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159725E-0CC7-49B2-B0F9-9FD197A32C37}"/>
              </a:ext>
            </a:extLst>
          </p:cNvPr>
          <p:cNvPicPr/>
          <p:nvPr/>
        </p:nvPicPr>
        <p:blipFill rotWithShape="1">
          <a:blip r:embed="rId2"/>
          <a:srcRect l="914" t="230" r="1586" b="-4506"/>
          <a:stretch/>
        </p:blipFill>
        <p:spPr>
          <a:xfrm>
            <a:off x="549275" y="1993039"/>
            <a:ext cx="5688013" cy="4158000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91DD674-B849-4C47-BE15-61C6288374CD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386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71AD3F81-1B17-4DEA-ABEA-8DE6B21A82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534" y="6716713"/>
            <a:ext cx="5688014" cy="443795"/>
          </a:xfrm>
        </p:spPr>
        <p:txBody>
          <a:bodyPr anchor="ctr">
            <a:normAutofit/>
          </a:bodyPr>
          <a:lstStyle/>
          <a:p>
            <a:r>
              <a:rPr lang="en-US" altLang="ko-KR" sz="2000" b="1" dirty="0">
                <a:latin typeface="+mn-ea"/>
              </a:rPr>
              <a:t>Add Roles and Features </a:t>
            </a:r>
            <a:r>
              <a:rPr lang="ko-KR" altLang="en-US" sz="2000" dirty="0">
                <a:latin typeface="+mn-ea"/>
              </a:rPr>
              <a:t>선택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1280BD-EB01-4A48-9502-1190E70A85A5}"/>
              </a:ext>
            </a:extLst>
          </p:cNvPr>
          <p:cNvPicPr/>
          <p:nvPr/>
        </p:nvPicPr>
        <p:blipFill rotWithShape="1">
          <a:blip r:embed="rId2"/>
          <a:srcRect l="1084" r="2490"/>
          <a:stretch/>
        </p:blipFill>
        <p:spPr>
          <a:xfrm>
            <a:off x="573534" y="2000250"/>
            <a:ext cx="5663754" cy="3960813"/>
          </a:xfrm>
          <a:prstGeom prst="rect">
            <a:avLst/>
          </a:prstGeom>
        </p:spPr>
      </p:pic>
      <p:sp>
        <p:nvSpPr>
          <p:cNvPr id="4" name="제목 3">
            <a:extLst>
              <a:ext uri="{FF2B5EF4-FFF2-40B4-BE49-F238E27FC236}">
                <a16:creationId xmlns:a16="http://schemas.microsoft.com/office/drawing/2014/main" id="{4C88E2E6-57D1-4312-9448-A15313789870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2908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EE35777-43A2-4AAF-84A7-59E1FE79AE6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245" y="2000251"/>
            <a:ext cx="5688014" cy="39608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907B9-2569-43EC-BAFB-1DEDA0C4DA71}"/>
              </a:ext>
            </a:extLst>
          </p:cNvPr>
          <p:cNvSpPr/>
          <p:nvPr/>
        </p:nvSpPr>
        <p:spPr>
          <a:xfrm>
            <a:off x="4110194" y="5638800"/>
            <a:ext cx="590550" cy="247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008DA5-9C03-45A9-81E8-ABBD9A30D20A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7697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B4A2C2-6B76-464C-8D94-9254A2451B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245" y="2012944"/>
            <a:ext cx="5674043" cy="3948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907B9-2569-43EC-BAFB-1DEDA0C4DA71}"/>
              </a:ext>
            </a:extLst>
          </p:cNvPr>
          <p:cNvSpPr/>
          <p:nvPr/>
        </p:nvSpPr>
        <p:spPr>
          <a:xfrm>
            <a:off x="4110194" y="5638800"/>
            <a:ext cx="590550" cy="247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2D395A22-4DDA-4A13-BF92-74ACA56B895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75669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626F93B-78DD-4068-A3FD-8D9181622EA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245" y="2012944"/>
            <a:ext cx="5674043" cy="3948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907B9-2569-43EC-BAFB-1DEDA0C4DA71}"/>
              </a:ext>
            </a:extLst>
          </p:cNvPr>
          <p:cNvSpPr/>
          <p:nvPr/>
        </p:nvSpPr>
        <p:spPr>
          <a:xfrm>
            <a:off x="4110194" y="5638800"/>
            <a:ext cx="590550" cy="247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51E38CC-A4E9-4C06-807A-72ED839BD98E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3374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5"/>
            <a:ext cx="5913238" cy="2481967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sz="2800" dirty="0">
                <a:latin typeface="+mn-ea"/>
              </a:rPr>
              <a:t>-    </a:t>
            </a:r>
            <a:r>
              <a:rPr lang="en-US" altLang="ko-KR" sz="3100" dirty="0">
                <a:latin typeface="+mn-ea"/>
              </a:rPr>
              <a:t>Telnet (</a:t>
            </a:r>
            <a:r>
              <a:rPr lang="ko-KR" altLang="en-US" sz="3100" dirty="0">
                <a:latin typeface="+mn-ea"/>
              </a:rPr>
              <a:t>원격 접속 프로토콜</a:t>
            </a:r>
            <a:r>
              <a:rPr lang="en-US" altLang="ko-KR" sz="3100" dirty="0">
                <a:latin typeface="+mn-ea"/>
              </a:rPr>
              <a:t>)</a:t>
            </a:r>
          </a:p>
          <a:p>
            <a:pPr marL="457200" indent="-457200">
              <a:buFontTx/>
              <a:buChar char="-"/>
            </a:pPr>
            <a:endParaRPr lang="en-US" altLang="ko-KR" sz="200" dirty="0"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	</a:t>
            </a:r>
            <a:r>
              <a:rPr lang="ko-KR" altLang="en-US" sz="2800" dirty="0">
                <a:latin typeface="+mn-ea"/>
              </a:rPr>
              <a:t>      </a:t>
            </a:r>
            <a:r>
              <a:rPr lang="ko-KR" altLang="en-US" sz="2600" dirty="0">
                <a:latin typeface="+mn-ea"/>
              </a:rPr>
              <a:t>암호화</a:t>
            </a:r>
            <a:r>
              <a:rPr lang="en-US" altLang="ko-KR" sz="2600" dirty="0">
                <a:latin typeface="+mn-ea"/>
              </a:rPr>
              <a:t>(x)</a:t>
            </a:r>
            <a:r>
              <a:rPr lang="ko-KR" altLang="en-US" sz="2600" dirty="0">
                <a:latin typeface="+mn-ea"/>
              </a:rPr>
              <a:t> </a:t>
            </a:r>
            <a:r>
              <a:rPr lang="en-US" altLang="ko-KR" sz="2600" dirty="0">
                <a:latin typeface="+mn-ea"/>
              </a:rPr>
              <a:t>,</a:t>
            </a:r>
            <a:r>
              <a:rPr lang="ko-KR" altLang="en-US" sz="2600" dirty="0">
                <a:latin typeface="+mn-ea"/>
              </a:rPr>
              <a:t>무결성 검사</a:t>
            </a:r>
            <a:r>
              <a:rPr lang="en-US" altLang="ko-KR" sz="2600" dirty="0">
                <a:latin typeface="+mn-ea"/>
              </a:rPr>
              <a:t>(x)</a:t>
            </a:r>
          </a:p>
          <a:p>
            <a:r>
              <a:rPr lang="en-US" altLang="ko-KR" sz="2600" dirty="0">
                <a:latin typeface="+mn-ea"/>
              </a:rPr>
              <a:t>	       byte</a:t>
            </a:r>
            <a:r>
              <a:rPr lang="ko-KR" altLang="en-US" sz="2600" dirty="0" err="1">
                <a:latin typeface="+mn-ea"/>
              </a:rPr>
              <a:t>스트림형식</a:t>
            </a:r>
            <a:r>
              <a:rPr lang="ko-KR" altLang="en-US" sz="2600" dirty="0">
                <a:latin typeface="+mn-ea"/>
              </a:rPr>
              <a:t> </a:t>
            </a:r>
            <a:r>
              <a:rPr lang="en-US" altLang="ko-KR" sz="2600" dirty="0">
                <a:latin typeface="+mn-ea"/>
              </a:rPr>
              <a:t>(</a:t>
            </a:r>
            <a:r>
              <a:rPr lang="ko-KR" altLang="en-US" sz="2600" dirty="0" err="1">
                <a:latin typeface="+mn-ea"/>
              </a:rPr>
              <a:t>평문형식</a:t>
            </a:r>
            <a:r>
              <a:rPr lang="en-US" altLang="ko-KR" sz="2600" dirty="0">
                <a:latin typeface="+mn-ea"/>
              </a:rPr>
              <a:t>) </a:t>
            </a:r>
            <a:r>
              <a:rPr lang="ko-KR" altLang="en-US" sz="2600" dirty="0">
                <a:latin typeface="+mn-ea"/>
              </a:rPr>
              <a:t>정보</a:t>
            </a:r>
            <a:endParaRPr lang="en-US" altLang="ko-KR" sz="2600" dirty="0">
              <a:latin typeface="+mn-ea"/>
            </a:endParaRPr>
          </a:p>
          <a:p>
            <a:r>
              <a:rPr lang="en-US" altLang="ko-KR" sz="2600" dirty="0">
                <a:latin typeface="+mn-ea"/>
              </a:rPr>
              <a:t>	       </a:t>
            </a:r>
            <a:r>
              <a:rPr lang="ko-KR" altLang="en-US" sz="2600" dirty="0">
                <a:latin typeface="+mn-ea"/>
              </a:rPr>
              <a:t>보안 취약</a:t>
            </a:r>
            <a:endParaRPr lang="en-US" altLang="ko-KR" sz="2600" dirty="0">
              <a:latin typeface="+mn-ea"/>
            </a:endParaRPr>
          </a:p>
          <a:p>
            <a:endParaRPr lang="en-US" altLang="ko-KR" sz="1300" b="0" i="0" dirty="0">
              <a:effectLst/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en-US" altLang="ko-KR" sz="3100" b="0" i="0" dirty="0">
                <a:effectLst/>
                <a:latin typeface="+mn-ea"/>
              </a:rPr>
              <a:t>SSH(secure shell)</a:t>
            </a:r>
            <a:endParaRPr lang="en-US" altLang="ko-KR" sz="2600" dirty="0">
              <a:latin typeface="+mn-ea"/>
              <a:ea typeface="나눔스퀘어_ac Bold" panose="020B0600000101010101" pitchFamily="50" charset="-127"/>
            </a:endParaRPr>
          </a:p>
          <a:p>
            <a:r>
              <a:rPr lang="en-US" altLang="ko-KR" sz="2600" dirty="0">
                <a:latin typeface="+mn-ea"/>
                <a:ea typeface="나눔스퀘어_ac Bold" panose="020B0600000101010101" pitchFamily="50" charset="-127"/>
              </a:rPr>
              <a:t>		DES,RSA </a:t>
            </a:r>
            <a:r>
              <a:rPr lang="ko-KR" altLang="en-US" sz="2600" dirty="0">
                <a:latin typeface="+mn-ea"/>
                <a:ea typeface="나눔스퀘어_ac Bold" panose="020B0600000101010101" pitchFamily="50" charset="-127"/>
              </a:rPr>
              <a:t>등</a:t>
            </a:r>
            <a:r>
              <a:rPr lang="en-US" altLang="ko-KR" sz="2600" dirty="0">
                <a:latin typeface="+mn-ea"/>
                <a:ea typeface="나눔스퀘어_ac Bold" panose="020B0600000101010101" pitchFamily="50" charset="-127"/>
              </a:rPr>
              <a:t>, </a:t>
            </a:r>
            <a:r>
              <a:rPr lang="ko-KR" altLang="en-US" sz="2600" dirty="0">
                <a:latin typeface="+mn-ea"/>
                <a:ea typeface="나눔스퀘어_ac Bold" panose="020B0600000101010101" pitchFamily="50" charset="-127"/>
              </a:rPr>
              <a:t>고급 암호화 통신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Telnet – SSH</a:t>
            </a:r>
            <a:endParaRPr lang="ko-KR" altLang="en-US" sz="60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722C6F-F4D5-41BB-8487-CBB7FB991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96" y="2475820"/>
            <a:ext cx="5762625" cy="3714750"/>
          </a:xfrm>
          <a:prstGeom prst="rect">
            <a:avLst/>
          </a:prstGeom>
        </p:spPr>
      </p:pic>
      <p:sp>
        <p:nvSpPr>
          <p:cNvPr id="5" name="텍스트 개체 틀 5">
            <a:extLst>
              <a:ext uri="{FF2B5EF4-FFF2-40B4-BE49-F238E27FC236}">
                <a16:creationId xmlns:a16="http://schemas.microsoft.com/office/drawing/2014/main" id="{DD065E1B-D4ED-44D0-8AA5-0A4DF555D687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308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43E732B-8148-426F-85C8-4BFAD9A52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245" y="2012945"/>
            <a:ext cx="5674043" cy="39481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907B9-2569-43EC-BAFB-1DEDA0C4DA71}"/>
              </a:ext>
            </a:extLst>
          </p:cNvPr>
          <p:cNvSpPr/>
          <p:nvPr/>
        </p:nvSpPr>
        <p:spPr>
          <a:xfrm>
            <a:off x="4838700" y="5462260"/>
            <a:ext cx="590550" cy="247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C3A783-918D-4FA9-A410-EC9AC5DFCF8F}"/>
              </a:ext>
            </a:extLst>
          </p:cNvPr>
          <p:cNvSpPr/>
          <p:nvPr/>
        </p:nvSpPr>
        <p:spPr>
          <a:xfrm>
            <a:off x="2324100" y="4773612"/>
            <a:ext cx="742950" cy="3127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08914-926D-4555-A1CB-DD148ED0E4C3}"/>
              </a:ext>
            </a:extLst>
          </p:cNvPr>
          <p:cNvSpPr txBox="1"/>
          <p:nvPr/>
        </p:nvSpPr>
        <p:spPr>
          <a:xfrm>
            <a:off x="2247900" y="4404280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42AA81-7F89-4AA0-831A-F54A4CB8F960}"/>
              </a:ext>
            </a:extLst>
          </p:cNvPr>
          <p:cNvSpPr txBox="1"/>
          <p:nvPr/>
        </p:nvSpPr>
        <p:spPr>
          <a:xfrm>
            <a:off x="4751697" y="5026441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2.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DE52C71B-31E8-4667-A35A-C83715B29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534" y="6716713"/>
            <a:ext cx="5688014" cy="817557"/>
          </a:xfrm>
        </p:spPr>
        <p:txBody>
          <a:bodyPr anchor="ctr">
            <a:normAutofit/>
          </a:bodyPr>
          <a:lstStyle/>
          <a:p>
            <a:r>
              <a:rPr lang="en-US" altLang="ko-KR" sz="2000" b="1" dirty="0">
                <a:latin typeface="+mn-ea"/>
              </a:rPr>
              <a:t>Web Server(IIS) </a:t>
            </a:r>
            <a:r>
              <a:rPr lang="ko-KR" altLang="en-US" sz="2000" dirty="0">
                <a:latin typeface="+mn-ea"/>
              </a:rPr>
              <a:t>선택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Add Features </a:t>
            </a:r>
            <a:r>
              <a:rPr lang="ko-KR" altLang="en-US" sz="1400" dirty="0">
                <a:latin typeface="+mn-ea"/>
              </a:rPr>
              <a:t>선택</a:t>
            </a:r>
            <a:endParaRPr lang="en-US" altLang="ko-KR" sz="1800" b="1" dirty="0">
              <a:latin typeface="+mn-ea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9A525546-2F9B-420C-AFCC-D8DA9379D3FA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9706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FDAA41-48AA-4B2E-8A4F-68224572D2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245" y="2012944"/>
            <a:ext cx="5674043" cy="394811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907B9-2569-43EC-BAFB-1DEDA0C4DA71}"/>
              </a:ext>
            </a:extLst>
          </p:cNvPr>
          <p:cNvSpPr/>
          <p:nvPr/>
        </p:nvSpPr>
        <p:spPr>
          <a:xfrm>
            <a:off x="4093844" y="5630727"/>
            <a:ext cx="590550" cy="247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C6686601-A096-4F08-9224-D086F0D3EDF9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3141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C29F57D-AC99-4D5F-AA1B-9F3271DCB8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9275" y="2012944"/>
            <a:ext cx="5688013" cy="3948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907B9-2569-43EC-BAFB-1DEDA0C4DA71}"/>
              </a:ext>
            </a:extLst>
          </p:cNvPr>
          <p:cNvSpPr/>
          <p:nvPr/>
        </p:nvSpPr>
        <p:spPr>
          <a:xfrm>
            <a:off x="4093844" y="5630727"/>
            <a:ext cx="590550" cy="247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A50E07C-E5D8-42D8-B91F-551AD397165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2496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E8002F-BA95-419C-AC31-AA8B0C41F99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245" y="2012944"/>
            <a:ext cx="5674043" cy="394811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E907B9-2569-43EC-BAFB-1DEDA0C4DA71}"/>
              </a:ext>
            </a:extLst>
          </p:cNvPr>
          <p:cNvSpPr/>
          <p:nvPr/>
        </p:nvSpPr>
        <p:spPr>
          <a:xfrm>
            <a:off x="2245994" y="4125776"/>
            <a:ext cx="1373506" cy="128442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B3224-4D90-4A3E-A905-228A234A61F0}"/>
              </a:ext>
            </a:extLst>
          </p:cNvPr>
          <p:cNvSpPr txBox="1"/>
          <p:nvPr/>
        </p:nvSpPr>
        <p:spPr>
          <a:xfrm>
            <a:off x="2188844" y="373104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CC632D-24F1-4126-9861-95479625ED48}"/>
              </a:ext>
            </a:extLst>
          </p:cNvPr>
          <p:cNvSpPr/>
          <p:nvPr/>
        </p:nvSpPr>
        <p:spPr>
          <a:xfrm>
            <a:off x="4093844" y="5630727"/>
            <a:ext cx="590550" cy="247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928C38-7625-4FC0-A95E-4B58F4A462F8}"/>
              </a:ext>
            </a:extLst>
          </p:cNvPr>
          <p:cNvSpPr txBox="1"/>
          <p:nvPr/>
        </p:nvSpPr>
        <p:spPr>
          <a:xfrm>
            <a:off x="4051282" y="5261395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2.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18" name="텍스트 개체 틀 5">
            <a:extLst>
              <a:ext uri="{FF2B5EF4-FFF2-40B4-BE49-F238E27FC236}">
                <a16:creationId xmlns:a16="http://schemas.microsoft.com/office/drawing/2014/main" id="{667DA1A7-08A0-42AD-BA58-C52B0209C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3534" y="6716712"/>
            <a:ext cx="5688014" cy="2162464"/>
          </a:xfrm>
        </p:spPr>
        <p:txBody>
          <a:bodyPr anchor="ctr">
            <a:noAutofit/>
          </a:bodyPr>
          <a:lstStyle/>
          <a:p>
            <a:r>
              <a:rPr lang="en-US" altLang="ko-KR" sz="2000" b="1" dirty="0">
                <a:latin typeface="+mn-ea"/>
              </a:rPr>
              <a:t>FTP Server </a:t>
            </a:r>
            <a:r>
              <a:rPr lang="ko-KR" altLang="en-US" sz="2000" dirty="0">
                <a:latin typeface="+mn-ea"/>
              </a:rPr>
              <a:t>선택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FTP service </a:t>
            </a:r>
            <a:r>
              <a:rPr lang="ko-KR" altLang="en-US" sz="1400" dirty="0">
                <a:latin typeface="+mn-ea"/>
              </a:rPr>
              <a:t>선택</a:t>
            </a:r>
            <a:endParaRPr lang="en-US" altLang="ko-KR" sz="1400" dirty="0">
              <a:latin typeface="+mn-ea"/>
            </a:endParaRPr>
          </a:p>
          <a:p>
            <a:r>
              <a:rPr lang="en-US" altLang="ko-KR" sz="1400" b="1" dirty="0">
                <a:latin typeface="+mn-ea"/>
              </a:rPr>
              <a:t> FTP Extensibility </a:t>
            </a:r>
            <a:r>
              <a:rPr lang="ko-KR" altLang="en-US" sz="1400" dirty="0">
                <a:latin typeface="+mn-ea"/>
              </a:rPr>
              <a:t>선택</a:t>
            </a:r>
            <a:endParaRPr lang="en-US" altLang="ko-KR" sz="1400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Management Tools </a:t>
            </a:r>
            <a:r>
              <a:rPr lang="ko-KR" altLang="en-US" sz="2000" dirty="0">
                <a:latin typeface="+mn-ea"/>
              </a:rPr>
              <a:t>선택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IIS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Management</a:t>
            </a:r>
            <a:r>
              <a:rPr lang="ko-KR" altLang="en-US" sz="14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Console </a:t>
            </a:r>
            <a:r>
              <a:rPr lang="ko-KR" altLang="en-US" sz="1400" dirty="0">
                <a:latin typeface="+mn-ea"/>
              </a:rPr>
              <a:t>선택</a:t>
            </a:r>
            <a:endParaRPr lang="en-US" altLang="ko-KR" sz="1400" b="1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400" b="1" dirty="0">
                <a:latin typeface="+mn-ea"/>
              </a:rPr>
              <a:t>Management Service </a:t>
            </a:r>
            <a:r>
              <a:rPr lang="ko-KR" altLang="en-US" sz="1400" dirty="0">
                <a:latin typeface="+mn-ea"/>
              </a:rPr>
              <a:t>선택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4267504-6B02-4131-98F2-D03FE18E7BF2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4129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EFC1F3E1-F2BA-4BF4-A4C6-D73A031EA0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245" y="2012944"/>
            <a:ext cx="5688014" cy="3948119"/>
          </a:xfrm>
          <a:prstGeom prst="rect">
            <a:avLst/>
          </a:prstGeom>
        </p:spPr>
      </p:pic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95E72213-CECF-453E-A262-107051FF1CD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ECC632D-24F1-4126-9861-95479625ED48}"/>
              </a:ext>
            </a:extLst>
          </p:cNvPr>
          <p:cNvSpPr/>
          <p:nvPr/>
        </p:nvSpPr>
        <p:spPr>
          <a:xfrm>
            <a:off x="4914900" y="5630727"/>
            <a:ext cx="590550" cy="2476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004FC5-E0DB-43A2-AF5F-C909D3F2FA6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59498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2F58E76E-A5A6-4FF3-8B0B-877D376BA50B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DC8D0C-8903-480E-BE54-DB1D1291D5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63244" y="2012944"/>
            <a:ext cx="5674044" cy="3948119"/>
          </a:xfrm>
          <a:prstGeom prst="rect">
            <a:avLst/>
          </a:prstGeom>
        </p:spPr>
      </p:pic>
      <p:sp>
        <p:nvSpPr>
          <p:cNvPr id="14" name="텍스트 개체 틀 5">
            <a:extLst>
              <a:ext uri="{FF2B5EF4-FFF2-40B4-BE49-F238E27FC236}">
                <a16:creationId xmlns:a16="http://schemas.microsoft.com/office/drawing/2014/main" id="{BC4053D8-D8F1-406D-9998-597F35B83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275" y="6716713"/>
            <a:ext cx="5663754" cy="1182976"/>
          </a:xfrm>
        </p:spPr>
        <p:txBody>
          <a:bodyPr anchor="ctr">
            <a:noAutofit/>
          </a:bodyPr>
          <a:lstStyle/>
          <a:p>
            <a:r>
              <a:rPr lang="en-US" altLang="ko-KR" sz="2000" b="1" dirty="0">
                <a:latin typeface="+mn-ea"/>
              </a:rPr>
              <a:t>IIS </a:t>
            </a:r>
            <a:r>
              <a:rPr lang="ko-KR" altLang="en-US" sz="2000" dirty="0">
                <a:latin typeface="+mn-ea"/>
              </a:rPr>
              <a:t>선택</a:t>
            </a:r>
            <a:endParaRPr lang="en-US" altLang="ko-KR" sz="2000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1. Server </a:t>
            </a:r>
            <a:r>
              <a:rPr lang="ko-KR" altLang="en-US" sz="1600" dirty="0" err="1">
                <a:latin typeface="+mn-ea"/>
              </a:rPr>
              <a:t>우클릭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b="1" dirty="0">
                <a:latin typeface="+mn-ea"/>
              </a:rPr>
              <a:t> 2. Internet Information Services (IIS) Manager </a:t>
            </a:r>
            <a:r>
              <a:rPr lang="ko-KR" altLang="en-US" sz="1600" dirty="0">
                <a:latin typeface="+mn-ea"/>
              </a:rPr>
              <a:t>선택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586ABA8C-B072-4477-A9B0-39510547D073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682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D18E142-1CBD-4C73-89B2-D8C173282E29}"/>
              </a:ext>
            </a:extLst>
          </p:cNvPr>
          <p:cNvGrpSpPr/>
          <p:nvPr/>
        </p:nvGrpSpPr>
        <p:grpSpPr>
          <a:xfrm>
            <a:off x="549274" y="2000250"/>
            <a:ext cx="5688013" cy="3960813"/>
            <a:chOff x="833035" y="3088372"/>
            <a:chExt cx="5101456" cy="3826092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8D72251-54B8-4AB7-9A6B-7DBD32CEDF0A}"/>
                </a:ext>
              </a:extLst>
            </p:cNvPr>
            <p:cNvPicPr/>
            <p:nvPr/>
          </p:nvPicPr>
          <p:blipFill rotWithShape="1">
            <a:blip r:embed="rId2"/>
            <a:srcRect l="4524" r="4524"/>
            <a:stretch/>
          </p:blipFill>
          <p:spPr>
            <a:xfrm>
              <a:off x="833035" y="3088372"/>
              <a:ext cx="5101456" cy="3826092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A6F9F28-317D-4CDF-89B0-7101C43C8D66}"/>
                </a:ext>
              </a:extLst>
            </p:cNvPr>
            <p:cNvSpPr/>
            <p:nvPr/>
          </p:nvSpPr>
          <p:spPr>
            <a:xfrm>
              <a:off x="4804229" y="4252686"/>
              <a:ext cx="653142" cy="180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FF9BE3CC-CE5F-403D-B44B-4A90348BE3A6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73C9DEB2-60ED-4D1D-87F4-6E95A1742707}"/>
              </a:ext>
            </a:extLst>
          </p:cNvPr>
          <p:cNvSpPr txBox="1">
            <a:spLocks/>
          </p:cNvSpPr>
          <p:nvPr/>
        </p:nvSpPr>
        <p:spPr>
          <a:xfrm>
            <a:off x="573534" y="6731460"/>
            <a:ext cx="5688014" cy="446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</a:rPr>
              <a:t>FTP </a:t>
            </a:r>
            <a:r>
              <a:rPr lang="ko-KR" altLang="en-US" sz="2000" b="1" dirty="0">
                <a:latin typeface="+mn-ea"/>
              </a:rPr>
              <a:t>사이트 </a:t>
            </a:r>
            <a:r>
              <a:rPr lang="ko-KR" altLang="en-US" sz="2000" dirty="0">
                <a:latin typeface="+mn-ea"/>
              </a:rPr>
              <a:t>추가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18370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440D15-AF74-49D9-B0F4-F10B589AC22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5" y="2012944"/>
            <a:ext cx="5688013" cy="3948119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D6145E9B-6690-458B-8C92-E3922830CC25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DC90446-03E9-4B73-B2A6-FB31A419DE13}"/>
              </a:ext>
            </a:extLst>
          </p:cNvPr>
          <p:cNvSpPr txBox="1">
            <a:spLocks/>
          </p:cNvSpPr>
          <p:nvPr/>
        </p:nvSpPr>
        <p:spPr>
          <a:xfrm>
            <a:off x="573534" y="6731461"/>
            <a:ext cx="5688014" cy="8344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</a:rPr>
              <a:t>FTP </a:t>
            </a:r>
            <a:r>
              <a:rPr lang="ko-KR" altLang="en-US" sz="2000" b="1" dirty="0">
                <a:latin typeface="+mn-ea"/>
              </a:rPr>
              <a:t>사이트 이름 및 실제 경로 지정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FTP</a:t>
            </a:r>
            <a:r>
              <a:rPr lang="ko-KR" altLang="en-US" sz="1600" dirty="0">
                <a:latin typeface="+mn-ea"/>
              </a:rPr>
              <a:t>를 위한 폴더 </a:t>
            </a:r>
            <a:r>
              <a:rPr lang="en-US" altLang="ko-KR" sz="1600" dirty="0">
                <a:latin typeface="+mn-ea"/>
              </a:rPr>
              <a:t>C </a:t>
            </a:r>
            <a:r>
              <a:rPr lang="ko-KR" altLang="en-US" sz="1600" dirty="0">
                <a:latin typeface="+mn-ea"/>
              </a:rPr>
              <a:t>드라이브 밑에 생성함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79172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EF5459-66C1-44CF-B3FC-749EDC655B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9" y="2000250"/>
            <a:ext cx="5676849" cy="3960813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8CDFC667-2C90-461B-88A6-7CC6AE800C95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9F03B0E2-AB50-49E0-B05B-1AEF4925B8BE}"/>
              </a:ext>
            </a:extLst>
          </p:cNvPr>
          <p:cNvSpPr txBox="1">
            <a:spLocks/>
          </p:cNvSpPr>
          <p:nvPr/>
        </p:nvSpPr>
        <p:spPr>
          <a:xfrm>
            <a:off x="573534" y="6731461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</a:rPr>
              <a:t>SSL </a:t>
            </a:r>
            <a:r>
              <a:rPr lang="ko-KR" altLang="en-US" sz="2000" b="1" dirty="0">
                <a:latin typeface="+mn-ea"/>
              </a:rPr>
              <a:t>사용 안함 </a:t>
            </a:r>
            <a:r>
              <a:rPr lang="ko-KR" altLang="en-US" sz="2000" dirty="0">
                <a:latin typeface="+mn-ea"/>
              </a:rPr>
              <a:t>설정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190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EE49E77-3B5C-4C70-AA71-436C9CA4990F}"/>
              </a:ext>
            </a:extLst>
          </p:cNvPr>
          <p:cNvGrpSpPr/>
          <p:nvPr/>
        </p:nvGrpSpPr>
        <p:grpSpPr>
          <a:xfrm>
            <a:off x="549274" y="2009233"/>
            <a:ext cx="5688013" cy="3951827"/>
            <a:chOff x="614112" y="2425111"/>
            <a:chExt cx="5623176" cy="360358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43B3672-56A3-40DE-AFEB-9FD055DBD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4112" y="2425111"/>
              <a:ext cx="5623176" cy="3603584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DF6411B4-FC4C-4332-9B16-45A9D2F18948}"/>
                </a:ext>
              </a:extLst>
            </p:cNvPr>
            <p:cNvSpPr/>
            <p:nvPr/>
          </p:nvSpPr>
          <p:spPr>
            <a:xfrm>
              <a:off x="828531" y="3339441"/>
              <a:ext cx="795553" cy="2362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511B70C-ED31-42CE-B3BE-7177EA9F33CB}"/>
                </a:ext>
              </a:extLst>
            </p:cNvPr>
            <p:cNvSpPr/>
            <p:nvPr/>
          </p:nvSpPr>
          <p:spPr>
            <a:xfrm>
              <a:off x="828531" y="4250156"/>
              <a:ext cx="2310454" cy="2362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424411-D0DC-4CB4-A0F0-FB8CB8A3246B}"/>
                </a:ext>
              </a:extLst>
            </p:cNvPr>
            <p:cNvSpPr/>
            <p:nvPr/>
          </p:nvSpPr>
          <p:spPr>
            <a:xfrm>
              <a:off x="828531" y="4919926"/>
              <a:ext cx="549893" cy="23627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10" name="제목 3">
            <a:extLst>
              <a:ext uri="{FF2B5EF4-FFF2-40B4-BE49-F238E27FC236}">
                <a16:creationId xmlns:a16="http://schemas.microsoft.com/office/drawing/2014/main" id="{CBCAE583-02E5-4024-A3FE-35741EF10505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Server Install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B63274F4-44B3-4DFE-9D52-375FF2B225CF}"/>
              </a:ext>
            </a:extLst>
          </p:cNvPr>
          <p:cNvSpPr txBox="1">
            <a:spLocks/>
          </p:cNvSpPr>
          <p:nvPr/>
        </p:nvSpPr>
        <p:spPr>
          <a:xfrm>
            <a:off x="573534" y="6731461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</a:rPr>
              <a:t>FTP </a:t>
            </a:r>
            <a:r>
              <a:rPr lang="ko-KR" altLang="en-US" sz="2000" b="1" dirty="0">
                <a:latin typeface="+mn-ea"/>
              </a:rPr>
              <a:t>익명의 모든 사용자에게 읽기 권한 부여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349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n-ea"/>
              </a:rPr>
              <a:t> </a:t>
            </a:r>
          </a:p>
          <a:p>
            <a:endParaRPr lang="en-US" altLang="ko-KR" sz="800" dirty="0"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- SSH </a:t>
            </a:r>
            <a:r>
              <a:rPr lang="ko-KR" altLang="en-US" sz="2800" dirty="0">
                <a:latin typeface="+mn-ea"/>
              </a:rPr>
              <a:t>방식을 이용한 </a:t>
            </a:r>
            <a:r>
              <a:rPr lang="en-US" altLang="ko-KR" sz="2800" dirty="0">
                <a:latin typeface="+mn-ea"/>
              </a:rPr>
              <a:t>FTP </a:t>
            </a:r>
            <a:r>
              <a:rPr lang="ko-KR" altLang="en-US" sz="2800" dirty="0">
                <a:latin typeface="+mn-ea"/>
              </a:rPr>
              <a:t>프로토콜</a:t>
            </a:r>
            <a:endParaRPr lang="en-US" altLang="ko-KR" sz="2800" b="0" i="0" dirty="0">
              <a:effectLst/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100" b="0" i="0" dirty="0">
              <a:effectLst/>
              <a:latin typeface="+mn-ea"/>
            </a:endParaRPr>
          </a:p>
          <a:p>
            <a:r>
              <a:rPr lang="en-US" altLang="ko-KR" sz="2800" b="0" i="0" dirty="0">
                <a:effectLst/>
                <a:latin typeface="+mn-ea"/>
              </a:rPr>
              <a:t>- </a:t>
            </a:r>
            <a:r>
              <a:rPr lang="ko-KR" altLang="en-US" sz="2800" dirty="0"/>
              <a:t>로그인 정보 및 파일 정보 암호화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 - SFTP</a:t>
            </a:r>
            <a:endParaRPr lang="ko-KR" altLang="en-US" sz="60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D5199D-CF32-4AED-84A8-E76B061E7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9" t="6796" r="6417" b="2563"/>
          <a:stretch/>
        </p:blipFill>
        <p:spPr>
          <a:xfrm>
            <a:off x="1100584" y="2011590"/>
            <a:ext cx="4633913" cy="4568648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54410EE5-4C4B-4917-800D-0C932C47FBF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4214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CBCAE583-02E5-4024-A3FE-35741EF10505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Banner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B63274F4-44B3-4DFE-9D52-375FF2B225CF}"/>
              </a:ext>
            </a:extLst>
          </p:cNvPr>
          <p:cNvSpPr txBox="1">
            <a:spLocks/>
          </p:cNvSpPr>
          <p:nvPr/>
        </p:nvSpPr>
        <p:spPr>
          <a:xfrm>
            <a:off x="573534" y="6731461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</a:rPr>
              <a:t>FTP</a:t>
            </a:r>
            <a:r>
              <a:rPr lang="ko-KR" altLang="en-US" sz="2000" b="1" dirty="0">
                <a:latin typeface="+mn-ea"/>
              </a:rPr>
              <a:t>에 접속 시 보여줄 메시지 설정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9E7031-B613-44FA-B348-15693CA0BB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1670" y="2012943"/>
            <a:ext cx="5674043" cy="39628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8565145-B4EB-4E94-AF72-1B548573496F}"/>
              </a:ext>
            </a:extLst>
          </p:cNvPr>
          <p:cNvSpPr/>
          <p:nvPr/>
        </p:nvSpPr>
        <p:spPr>
          <a:xfrm>
            <a:off x="2381250" y="3991959"/>
            <a:ext cx="400050" cy="6538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657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CBCAE583-02E5-4024-A3FE-35741EF10505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Banner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B63274F4-44B3-4DFE-9D52-375FF2B225CF}"/>
              </a:ext>
            </a:extLst>
          </p:cNvPr>
          <p:cNvSpPr txBox="1">
            <a:spLocks/>
          </p:cNvSpPr>
          <p:nvPr/>
        </p:nvSpPr>
        <p:spPr>
          <a:xfrm>
            <a:off x="573534" y="6731461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</a:rPr>
              <a:t>FTP</a:t>
            </a:r>
            <a:r>
              <a:rPr lang="ko-KR" altLang="en-US" sz="2000" b="1" dirty="0">
                <a:latin typeface="+mn-ea"/>
              </a:rPr>
              <a:t>에 접속 시 보여줄 메시지 설정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6F6D802-D80F-4E9E-A34A-9B96E2E0C8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9274" y="2000250"/>
            <a:ext cx="5688013" cy="396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30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0" name="제목 3">
            <a:extLst>
              <a:ext uri="{FF2B5EF4-FFF2-40B4-BE49-F238E27FC236}">
                <a16:creationId xmlns:a16="http://schemas.microsoft.com/office/drawing/2014/main" id="{CBCAE583-02E5-4024-A3FE-35741EF10505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Banner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B63274F4-44B3-4DFE-9D52-375FF2B225CF}"/>
              </a:ext>
            </a:extLst>
          </p:cNvPr>
          <p:cNvSpPr txBox="1">
            <a:spLocks/>
          </p:cNvSpPr>
          <p:nvPr/>
        </p:nvSpPr>
        <p:spPr>
          <a:xfrm>
            <a:off x="549274" y="7072045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+mn-ea"/>
              </a:rPr>
              <a:t>접속 성공 시 </a:t>
            </a:r>
            <a:r>
              <a:rPr lang="en-US" altLang="ko-KR" sz="2000" b="1" dirty="0">
                <a:latin typeface="+mn-ea"/>
              </a:rPr>
              <a:t>: 	Banner </a:t>
            </a:r>
            <a:r>
              <a:rPr lang="ko-KR" altLang="en-US" sz="2000" b="1" dirty="0">
                <a:latin typeface="+mn-ea"/>
              </a:rPr>
              <a:t>메시지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로그인 성공 시</a:t>
            </a:r>
            <a:r>
              <a:rPr lang="en-US" altLang="ko-KR" sz="2000" b="1" dirty="0">
                <a:latin typeface="+mn-ea"/>
              </a:rPr>
              <a:t> :	Welcome </a:t>
            </a:r>
            <a:r>
              <a:rPr lang="ko-KR" altLang="en-US" sz="2000" b="1" dirty="0">
                <a:latin typeface="+mn-ea"/>
              </a:rPr>
              <a:t>메시지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접속 끊을 시 </a:t>
            </a:r>
            <a:r>
              <a:rPr lang="en-US" altLang="ko-KR" sz="2000" b="1" dirty="0">
                <a:latin typeface="+mn-ea"/>
              </a:rPr>
              <a:t>:	Exit </a:t>
            </a:r>
            <a:r>
              <a:rPr lang="ko-KR" altLang="en-US" sz="2000" b="1" dirty="0">
                <a:latin typeface="+mn-ea"/>
              </a:rPr>
              <a:t>메시지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80B0CC8-5ED9-4BE8-AAE8-FF09618A27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9275" y="2023348"/>
            <a:ext cx="5688013" cy="23266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166FE35-C4F5-4103-A02E-20FD89E10BB2}"/>
              </a:ext>
            </a:extLst>
          </p:cNvPr>
          <p:cNvSpPr/>
          <p:nvPr/>
        </p:nvSpPr>
        <p:spPr>
          <a:xfrm>
            <a:off x="549274" y="4318871"/>
            <a:ext cx="5688014" cy="164216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96ECE7-5707-437F-A13B-858C09F89FE3}"/>
              </a:ext>
            </a:extLst>
          </p:cNvPr>
          <p:cNvSpPr/>
          <p:nvPr/>
        </p:nvSpPr>
        <p:spPr>
          <a:xfrm>
            <a:off x="814849" y="2474752"/>
            <a:ext cx="556751" cy="2330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3FB377-F919-4BA7-81AF-27FDAB04AFD8}"/>
              </a:ext>
            </a:extLst>
          </p:cNvPr>
          <p:cNvSpPr/>
          <p:nvPr/>
        </p:nvSpPr>
        <p:spPr>
          <a:xfrm>
            <a:off x="814849" y="3230402"/>
            <a:ext cx="590550" cy="2330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E2265F-1B31-45AE-9480-5BE01D39A159}"/>
              </a:ext>
            </a:extLst>
          </p:cNvPr>
          <p:cNvSpPr/>
          <p:nvPr/>
        </p:nvSpPr>
        <p:spPr>
          <a:xfrm>
            <a:off x="709200" y="3840191"/>
            <a:ext cx="590550" cy="23307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4914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D2CF1B-53E2-4916-A339-C46FD478A676}"/>
              </a:ext>
            </a:extLst>
          </p:cNvPr>
          <p:cNvGrpSpPr/>
          <p:nvPr/>
        </p:nvGrpSpPr>
        <p:grpSpPr>
          <a:xfrm>
            <a:off x="561900" y="2002101"/>
            <a:ext cx="5672342" cy="3958962"/>
            <a:chOff x="472380" y="1968500"/>
            <a:chExt cx="5913238" cy="4686300"/>
          </a:xfrm>
        </p:grpSpPr>
        <p:sp>
          <p:nvSpPr>
            <p:cNvPr id="8" name="텍스트 개체 틀 5">
              <a:extLst>
                <a:ext uri="{FF2B5EF4-FFF2-40B4-BE49-F238E27FC236}">
                  <a16:creationId xmlns:a16="http://schemas.microsoft.com/office/drawing/2014/main" id="{F497BAFF-A3AA-4C33-B9B4-00AC67500DA8}"/>
                </a:ext>
              </a:extLst>
            </p:cNvPr>
            <p:cNvSpPr txBox="1">
              <a:spLocks/>
            </p:cNvSpPr>
            <p:nvPr/>
          </p:nvSpPr>
          <p:spPr>
            <a:xfrm>
              <a:off x="472380" y="1968500"/>
              <a:ext cx="5913238" cy="4686300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0" indent="0" algn="l" defTabSz="685800" rtl="0" eaLnBrk="1" latinLnBrk="1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indent="0" algn="l" defTabSz="685800" rtl="0" eaLnBrk="1" latinLnBrk="1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None/>
                <a:defRPr sz="7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ko-KR" sz="1800" dirty="0">
                <a:solidFill>
                  <a:schemeClr val="bg1"/>
                </a:solidFill>
                <a:highlight>
                  <a:srgbClr val="008000"/>
                </a:highlight>
                <a:latin typeface="Consolas" panose="020B0609020204030204" pitchFamily="49" charset="0"/>
                <a:ea typeface="나눔스퀘어_ac Bold" panose="020B0600000101010101" pitchFamily="50" charset="-127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394CFFB-D3BD-4FE0-983A-1A0C01F64E2A}"/>
                </a:ext>
              </a:extLst>
            </p:cNvPr>
            <p:cNvPicPr/>
            <p:nvPr/>
          </p:nvPicPr>
          <p:blipFill rotWithShape="1">
            <a:blip r:embed="rId3"/>
            <a:srcRect l="320" t="1" r="33265" b="68703"/>
            <a:stretch/>
          </p:blipFill>
          <p:spPr>
            <a:xfrm>
              <a:off x="624781" y="2118687"/>
              <a:ext cx="4411244" cy="74295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B610016-673A-48ED-97E4-0D2CAFC77FFD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530" r="19041" b="36399"/>
            <a:stretch/>
          </p:blipFill>
          <p:spPr>
            <a:xfrm>
              <a:off x="624780" y="2861639"/>
              <a:ext cx="5760838" cy="63218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63F38EB-56B4-4D59-9519-398B3923EA18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69" t="62438" r="38377" b="25343"/>
            <a:stretch/>
          </p:blipFill>
          <p:spPr>
            <a:xfrm>
              <a:off x="624780" y="3607166"/>
              <a:ext cx="4738790" cy="336784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ED9626D-4C8C-40B0-AE21-A9094400A13C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265" t="60961" r="-606" b="26819"/>
            <a:stretch/>
          </p:blipFill>
          <p:spPr>
            <a:xfrm>
              <a:off x="624780" y="3907868"/>
              <a:ext cx="3002507" cy="336784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D529500-E674-4D54-A6E9-39ED43B5145C}"/>
                </a:ext>
              </a:extLst>
            </p:cNvPr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" t="73755" r="40234" b="495"/>
            <a:stretch/>
          </p:blipFill>
          <p:spPr>
            <a:xfrm>
              <a:off x="652076" y="4346022"/>
              <a:ext cx="4542406" cy="709682"/>
            </a:xfrm>
            <a:prstGeom prst="rect">
              <a:avLst/>
            </a:prstGeom>
          </p:spPr>
        </p:pic>
      </p:grpSp>
      <p:sp>
        <p:nvSpPr>
          <p:cNvPr id="5" name="제목 3">
            <a:extLst>
              <a:ext uri="{FF2B5EF4-FFF2-40B4-BE49-F238E27FC236}">
                <a16:creationId xmlns:a16="http://schemas.microsoft.com/office/drawing/2014/main" id="{B9DD0262-6F0F-4697-A197-6B34E19FBC56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Anonymous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ro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BEA069A-6330-4B0F-B76A-DB05CA709C10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3EA7B8E0-8529-443B-9F97-00BDDAD42258}"/>
              </a:ext>
            </a:extLst>
          </p:cNvPr>
          <p:cNvSpPr txBox="1">
            <a:spLocks/>
          </p:cNvSpPr>
          <p:nvPr/>
        </p:nvSpPr>
        <p:spPr>
          <a:xfrm>
            <a:off x="549274" y="7244955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en-US" altLang="ko-KR" sz="2000" b="1" dirty="0">
                <a:latin typeface="+mn-ea"/>
              </a:rPr>
              <a:t>FTP </a:t>
            </a:r>
            <a:r>
              <a:rPr lang="ko-KR" altLang="en-US" sz="2000" b="1" dirty="0">
                <a:latin typeface="+mn-ea"/>
              </a:rPr>
              <a:t>접속 </a:t>
            </a:r>
            <a:r>
              <a:rPr lang="en-US" altLang="ko-KR" sz="2000" b="1" dirty="0">
                <a:latin typeface="+mn-ea"/>
              </a:rPr>
              <a:t>:	ftp </a:t>
            </a:r>
            <a:r>
              <a:rPr lang="ko-KR" altLang="en-US" sz="2000" b="1" dirty="0">
                <a:latin typeface="+mn-ea"/>
              </a:rPr>
              <a:t>서버</a:t>
            </a:r>
            <a:r>
              <a:rPr lang="en-US" altLang="ko-KR" sz="2000" b="1" dirty="0">
                <a:latin typeface="+mn-ea"/>
              </a:rPr>
              <a:t>IP</a:t>
            </a: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ex&gt; ftp 192.168.0.127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사용자 </a:t>
            </a:r>
            <a:r>
              <a:rPr lang="en-US" altLang="ko-KR" sz="2000" b="1" dirty="0">
                <a:latin typeface="+mn-ea"/>
              </a:rPr>
              <a:t>: 	anonymous</a:t>
            </a:r>
          </a:p>
        </p:txBody>
      </p:sp>
    </p:spTree>
    <p:extLst>
      <p:ext uri="{BB962C8B-B14F-4D97-AF65-F5344CB8AC3E}">
        <p14:creationId xmlns:p14="http://schemas.microsoft.com/office/powerpoint/2010/main" val="735611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988D11C9-989E-4EB4-9B6B-CCD22FC9D38C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Anonymous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ro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B474027-B15D-4059-B908-18FA9BA3EFD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3244" y="2000250"/>
            <a:ext cx="5674044" cy="3960813"/>
          </a:xfrm>
          <a:prstGeom prst="rect">
            <a:avLst/>
          </a:prstGeom>
        </p:spPr>
      </p:pic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5842ECA5-F4BF-4CDD-A444-F57FA5376615}"/>
              </a:ext>
            </a:extLst>
          </p:cNvPr>
          <p:cNvSpPr txBox="1">
            <a:spLocks/>
          </p:cNvSpPr>
          <p:nvPr/>
        </p:nvSpPr>
        <p:spPr>
          <a:xfrm>
            <a:off x="549274" y="6885862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서버에서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en-US" altLang="ko-KR" sz="2000" b="1" dirty="0">
                <a:latin typeface="+mn-ea"/>
              </a:rPr>
              <a:t>FTP </a:t>
            </a:r>
            <a:r>
              <a:rPr lang="ko-KR" altLang="en-US" sz="2000" b="1" dirty="0">
                <a:latin typeface="+mn-ea"/>
              </a:rPr>
              <a:t>경로 밑에 </a:t>
            </a:r>
            <a:r>
              <a:rPr lang="en-US" altLang="ko-KR" sz="2000" b="1" dirty="0">
                <a:latin typeface="+mn-ea"/>
              </a:rPr>
              <a:t>get.txt, </a:t>
            </a:r>
            <a:r>
              <a:rPr lang="en-US" altLang="ko-KR" sz="2000" b="1" dirty="0" err="1">
                <a:latin typeface="+mn-ea"/>
              </a:rPr>
              <a:t>put,txt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파일 생성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760FCF-B4C6-41CC-B8E9-C4D02C84EA52}"/>
              </a:ext>
            </a:extLst>
          </p:cNvPr>
          <p:cNvSpPr/>
          <p:nvPr/>
        </p:nvSpPr>
        <p:spPr>
          <a:xfrm>
            <a:off x="1771650" y="2735547"/>
            <a:ext cx="514350" cy="426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875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A9783C1-804A-4FDE-B801-71159DA542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9275" y="2012944"/>
            <a:ext cx="5688013" cy="3948120"/>
          </a:xfrm>
          <a:prstGeom prst="rect">
            <a:avLst/>
          </a:prstGeom>
        </p:spPr>
      </p:pic>
      <p:sp>
        <p:nvSpPr>
          <p:cNvPr id="18" name="제목 3">
            <a:extLst>
              <a:ext uri="{FF2B5EF4-FFF2-40B4-BE49-F238E27FC236}">
                <a16:creationId xmlns:a16="http://schemas.microsoft.com/office/drawing/2014/main" id="{A8CA1239-10FF-4948-BDF9-1A7CED9C63D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Anonymous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ro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E5F181C-F32A-4CC6-9378-2476EE12859D}"/>
              </a:ext>
            </a:extLst>
          </p:cNvPr>
          <p:cNvSpPr txBox="1">
            <a:spLocks/>
          </p:cNvSpPr>
          <p:nvPr/>
        </p:nvSpPr>
        <p:spPr>
          <a:xfrm>
            <a:off x="549274" y="7552557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파일 다운로드 </a:t>
            </a:r>
            <a:r>
              <a:rPr lang="en-US" altLang="ko-KR" sz="2000" b="1" dirty="0">
                <a:latin typeface="+mn-ea"/>
              </a:rPr>
              <a:t>: get </a:t>
            </a:r>
            <a:r>
              <a:rPr lang="ko-KR" altLang="en-US" sz="2000" b="1" dirty="0">
                <a:latin typeface="+mn-ea"/>
              </a:rPr>
              <a:t>파일명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ex&gt;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get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get.txt</a:t>
            </a:r>
          </a:p>
          <a:p>
            <a:r>
              <a:rPr lang="en-US" altLang="ko-KR" sz="1600" dirty="0">
                <a:latin typeface="+mn-ea"/>
              </a:rPr>
              <a:t> </a:t>
            </a:r>
          </a:p>
          <a:p>
            <a:r>
              <a:rPr lang="en-US" altLang="ko-KR" sz="2000" b="1" dirty="0">
                <a:latin typeface="+mn-ea"/>
              </a:rPr>
              <a:t>anonymous</a:t>
            </a:r>
            <a:r>
              <a:rPr lang="ko-KR" altLang="en-US" sz="2000" b="1" dirty="0">
                <a:latin typeface="+mn-ea"/>
              </a:rPr>
              <a:t>계정은 읽기권한이 존재하기 때문에 파일을 다운로드 할 수 있음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54EEC9-9A1A-42CA-BAF6-18AD0442FF57}"/>
              </a:ext>
            </a:extLst>
          </p:cNvPr>
          <p:cNvSpPr/>
          <p:nvPr/>
        </p:nvSpPr>
        <p:spPr>
          <a:xfrm>
            <a:off x="918564" y="2092363"/>
            <a:ext cx="1043585" cy="2698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DF9CBE-DD82-49B6-A5C8-EF08ED717C4B}"/>
              </a:ext>
            </a:extLst>
          </p:cNvPr>
          <p:cNvSpPr/>
          <p:nvPr/>
        </p:nvSpPr>
        <p:spPr>
          <a:xfrm>
            <a:off x="3890365" y="4958159"/>
            <a:ext cx="804726" cy="2591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A33F15-1924-486D-9A38-B59CF9B361D1}"/>
              </a:ext>
            </a:extLst>
          </p:cNvPr>
          <p:cNvSpPr txBox="1"/>
          <p:nvPr/>
        </p:nvSpPr>
        <p:spPr>
          <a:xfrm>
            <a:off x="1440356" y="3007719"/>
            <a:ext cx="3825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 ! </a:t>
            </a:r>
            <a:r>
              <a:rPr lang="ko-KR" altLang="en-US" sz="1400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명령어 </a:t>
            </a:r>
            <a:r>
              <a:rPr lang="en-US" altLang="ko-KR" sz="1400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쉘로 잠시나가 쉘 명령어를 수행</a:t>
            </a:r>
            <a:endParaRPr lang="ko-KR" altLang="en-US" sz="1400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07676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8" name="제목 3">
            <a:extLst>
              <a:ext uri="{FF2B5EF4-FFF2-40B4-BE49-F238E27FC236}">
                <a16:creationId xmlns:a16="http://schemas.microsoft.com/office/drawing/2014/main" id="{A8CA1239-10FF-4948-BDF9-1A7CED9C63D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Anonymous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ro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E5F181C-F32A-4CC6-9378-2476EE12859D}"/>
              </a:ext>
            </a:extLst>
          </p:cNvPr>
          <p:cNvSpPr txBox="1">
            <a:spLocks/>
          </p:cNvSpPr>
          <p:nvPr/>
        </p:nvSpPr>
        <p:spPr>
          <a:xfrm>
            <a:off x="549273" y="7088839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파일 탐색기를 통해서도 다운로드 한 </a:t>
            </a:r>
            <a:r>
              <a:rPr lang="en-US" altLang="ko-KR" sz="2000" b="1" dirty="0">
                <a:latin typeface="+mn-ea"/>
              </a:rPr>
              <a:t>get.txt</a:t>
            </a:r>
          </a:p>
          <a:p>
            <a:r>
              <a:rPr lang="ko-KR" altLang="en-US" sz="2000" b="1" dirty="0">
                <a:latin typeface="+mn-ea"/>
              </a:rPr>
              <a:t>파일 확인 가능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54EEC9-9A1A-42CA-BAF6-18AD0442FF57}"/>
              </a:ext>
            </a:extLst>
          </p:cNvPr>
          <p:cNvSpPr/>
          <p:nvPr/>
        </p:nvSpPr>
        <p:spPr>
          <a:xfrm>
            <a:off x="918564" y="2092363"/>
            <a:ext cx="1043585" cy="2698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A44CA09-FC76-4CA2-8B51-F3271560856E}"/>
              </a:ext>
            </a:extLst>
          </p:cNvPr>
          <p:cNvGrpSpPr/>
          <p:nvPr/>
        </p:nvGrpSpPr>
        <p:grpSpPr>
          <a:xfrm>
            <a:off x="560439" y="1997814"/>
            <a:ext cx="5676849" cy="3963249"/>
            <a:chOff x="560439" y="1997814"/>
            <a:chExt cx="5676849" cy="396324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F3AE74-59C4-4A03-8891-59512E0CC4F2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9" y="2870200"/>
              <a:ext cx="5676849" cy="3090863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738BD6A-75DE-49A0-9E11-27A1C85A62E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71598" y="1997814"/>
              <a:ext cx="5665689" cy="2343307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742CAD6-F7D8-4108-A9E5-93EEE63A7BC8}"/>
                </a:ext>
              </a:extLst>
            </p:cNvPr>
            <p:cNvSpPr/>
            <p:nvPr/>
          </p:nvSpPr>
          <p:spPr>
            <a:xfrm>
              <a:off x="571598" y="4238171"/>
              <a:ext cx="458916" cy="1451429"/>
            </a:xfrm>
            <a:prstGeom prst="rect">
              <a:avLst/>
            </a:prstGeom>
            <a:solidFill>
              <a:srgbClr val="11111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DF9CBE-DD82-49B6-A5C8-EF08ED717C4B}"/>
              </a:ext>
            </a:extLst>
          </p:cNvPr>
          <p:cNvSpPr/>
          <p:nvPr/>
        </p:nvSpPr>
        <p:spPr>
          <a:xfrm>
            <a:off x="1157423" y="2818234"/>
            <a:ext cx="804726" cy="2591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7165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8" name="제목 3">
            <a:extLst>
              <a:ext uri="{FF2B5EF4-FFF2-40B4-BE49-F238E27FC236}">
                <a16:creationId xmlns:a16="http://schemas.microsoft.com/office/drawing/2014/main" id="{A8CA1239-10FF-4948-BDF9-1A7CED9C63D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Anonymous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ro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8E5F181C-F32A-4CC6-9378-2476EE12859D}"/>
              </a:ext>
            </a:extLst>
          </p:cNvPr>
          <p:cNvSpPr txBox="1">
            <a:spLocks/>
          </p:cNvSpPr>
          <p:nvPr/>
        </p:nvSpPr>
        <p:spPr>
          <a:xfrm>
            <a:off x="549273" y="7788237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파일 업로드 </a:t>
            </a:r>
            <a:r>
              <a:rPr lang="en-US" altLang="ko-KR" sz="2000" b="1" dirty="0">
                <a:latin typeface="+mn-ea"/>
              </a:rPr>
              <a:t>: put </a:t>
            </a:r>
            <a:r>
              <a:rPr lang="ko-KR" altLang="en-US" sz="2000" b="1" dirty="0">
                <a:latin typeface="+mn-ea"/>
              </a:rPr>
              <a:t>업로드할</a:t>
            </a:r>
            <a:r>
              <a:rPr lang="en-US" altLang="ko-KR" sz="2000" b="1" dirty="0">
                <a:latin typeface="+mn-ea"/>
              </a:rPr>
              <a:t>_</a:t>
            </a:r>
            <a:r>
              <a:rPr lang="ko-KR" altLang="en-US" sz="2000" b="1" dirty="0">
                <a:latin typeface="+mn-ea"/>
              </a:rPr>
              <a:t>원본파일명 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ex&gt; put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get.txt putTest.txt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 get.txt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파일을 </a:t>
            </a:r>
            <a:r>
              <a:rPr lang="en-US" altLang="ko-KR" sz="1600" dirty="0" err="1">
                <a:latin typeface="+mn-ea"/>
                <a:sym typeface="Wingdings" panose="05000000000000000000" pitchFamily="2" charset="2"/>
              </a:rPr>
              <a:t>putTest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라는 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이름으로 업로드</a:t>
            </a:r>
            <a:r>
              <a:rPr lang="en-US" altLang="ko-KR" sz="1600" dirty="0">
                <a:latin typeface="+mn-ea"/>
              </a:rPr>
              <a:t>	</a:t>
            </a:r>
          </a:p>
          <a:p>
            <a:endParaRPr lang="en-US" altLang="ko-KR" sz="1600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anonymous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계정은 쓰기권한이 존재하지 않기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때문에 서버로 파일을 업로드 및 삭제 불가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19171CC-99C5-41E0-A443-43EC2B629C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439" y="2019300"/>
            <a:ext cx="5676848" cy="394176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54EEC9-9A1A-42CA-BAF6-18AD0442FF57}"/>
              </a:ext>
            </a:extLst>
          </p:cNvPr>
          <p:cNvSpPr/>
          <p:nvPr/>
        </p:nvSpPr>
        <p:spPr>
          <a:xfrm>
            <a:off x="1007464" y="2060613"/>
            <a:ext cx="2624736" cy="2698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3DF9CBE-DD82-49B6-A5C8-EF08ED717C4B}"/>
              </a:ext>
            </a:extLst>
          </p:cNvPr>
          <p:cNvSpPr/>
          <p:nvPr/>
        </p:nvSpPr>
        <p:spPr>
          <a:xfrm>
            <a:off x="956664" y="3013842"/>
            <a:ext cx="1786536" cy="2698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6960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E0074B-FE5F-450B-8038-E0A5E1E34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3371639"/>
            <a:ext cx="5688013" cy="25656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2EF320-3795-4FEC-BA73-F098D0AF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4073" y="2012742"/>
            <a:ext cx="4109854" cy="1312148"/>
          </a:xfrm>
          <a:prstGeom prst="rect">
            <a:avLst/>
          </a:prstGeom>
        </p:spPr>
      </p:pic>
      <p:sp>
        <p:nvSpPr>
          <p:cNvPr id="7" name="제목 3">
            <a:extLst>
              <a:ext uri="{FF2B5EF4-FFF2-40B4-BE49-F238E27FC236}">
                <a16:creationId xmlns:a16="http://schemas.microsoft.com/office/drawing/2014/main" id="{407733CB-A116-4AD6-93B8-4787027237A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2" name="텍스트 개체 틀 5">
            <a:extLst>
              <a:ext uri="{FF2B5EF4-FFF2-40B4-BE49-F238E27FC236}">
                <a16:creationId xmlns:a16="http://schemas.microsoft.com/office/drawing/2014/main" id="{C4037059-FB8E-4189-88CF-23EC518D8E3B}"/>
              </a:ext>
            </a:extLst>
          </p:cNvPr>
          <p:cNvSpPr txBox="1">
            <a:spLocks/>
          </p:cNvSpPr>
          <p:nvPr/>
        </p:nvSpPr>
        <p:spPr>
          <a:xfrm>
            <a:off x="549274" y="6875671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서버에서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2000" b="1" dirty="0" err="1">
                <a:latin typeface="+mn-ea"/>
                <a:sym typeface="Wingdings" panose="05000000000000000000" pitchFamily="2" charset="2"/>
              </a:rPr>
              <a:t>netplzwiz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를 통해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user1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생성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475BF4B-BE3F-495A-93EB-FE3646743B18}"/>
              </a:ext>
            </a:extLst>
          </p:cNvPr>
          <p:cNvSpPr/>
          <p:nvPr/>
        </p:nvSpPr>
        <p:spPr>
          <a:xfrm>
            <a:off x="1431223" y="4500475"/>
            <a:ext cx="797627" cy="24297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2865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10FCB89-BD65-4BA8-82F7-2FEF7A4182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1940" y="2012942"/>
            <a:ext cx="5715348" cy="3960000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FE6D2628-6D15-45D2-B7F9-0B71C9211280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B0DD8AB-C198-4017-B902-8DFAC54395E0}"/>
              </a:ext>
            </a:extLst>
          </p:cNvPr>
          <p:cNvSpPr/>
          <p:nvPr/>
        </p:nvSpPr>
        <p:spPr>
          <a:xfrm>
            <a:off x="2514600" y="4384000"/>
            <a:ext cx="1123950" cy="2774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83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2000" dirty="0">
                <a:latin typeface="+mn-ea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>
                <a:latin typeface="+mn-ea"/>
              </a:rPr>
              <a:t>SSL</a:t>
            </a:r>
            <a:r>
              <a:rPr lang="en-US" altLang="ko-KR" sz="2100" dirty="0">
                <a:latin typeface="+mn-ea"/>
              </a:rPr>
              <a:t>(Secure Socket Layers)</a:t>
            </a:r>
          </a:p>
          <a:p>
            <a:r>
              <a:rPr lang="en-US" altLang="ko-KR" sz="2300" dirty="0">
                <a:latin typeface="+mn-ea"/>
              </a:rPr>
              <a:t>	</a:t>
            </a:r>
            <a:r>
              <a:rPr lang="ko-KR" altLang="en-US" sz="1900" dirty="0">
                <a:latin typeface="+mn-ea"/>
              </a:rPr>
              <a:t>네트워크로 동작하는 서버</a:t>
            </a:r>
            <a:r>
              <a:rPr lang="en-US" altLang="ko-KR" sz="1900" dirty="0">
                <a:latin typeface="+mn-ea"/>
              </a:rPr>
              <a:t>, </a:t>
            </a:r>
            <a:r>
              <a:rPr lang="ko-KR" altLang="en-US" sz="1900" dirty="0">
                <a:latin typeface="+mn-ea"/>
              </a:rPr>
              <a:t>시스템 및 </a:t>
            </a:r>
            <a:endParaRPr lang="en-US" altLang="ko-KR" sz="1900" dirty="0">
              <a:latin typeface="+mn-ea"/>
            </a:endParaRPr>
          </a:p>
          <a:p>
            <a:r>
              <a:rPr lang="en-US" altLang="ko-KR" sz="1900" dirty="0">
                <a:latin typeface="+mn-ea"/>
              </a:rPr>
              <a:t>	</a:t>
            </a:r>
            <a:r>
              <a:rPr lang="ko-KR" altLang="en-US" sz="1900" dirty="0">
                <a:latin typeface="+mn-ea"/>
              </a:rPr>
              <a:t>응용프로그램에 인증 및 데이터 암호화를 제공</a:t>
            </a:r>
            <a:endParaRPr lang="en-US" altLang="ko-KR" sz="1900" dirty="0"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100" b="0" i="0" dirty="0">
              <a:effectLst/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en-US" altLang="ko-KR" sz="2800" b="0" i="0" dirty="0">
                <a:effectLst/>
                <a:latin typeface="+mn-ea"/>
              </a:rPr>
              <a:t>TLS</a:t>
            </a:r>
            <a:r>
              <a:rPr lang="en-US" altLang="ko-KR" sz="2100" b="0" i="0" dirty="0">
                <a:effectLst/>
                <a:latin typeface="+mn-ea"/>
              </a:rPr>
              <a:t>(Transport Layer </a:t>
            </a:r>
            <a:r>
              <a:rPr lang="en-US" altLang="ko-KR" sz="2100" b="0" i="0" dirty="0" err="1">
                <a:effectLst/>
                <a:latin typeface="+mn-ea"/>
              </a:rPr>
              <a:t>Secority</a:t>
            </a:r>
            <a:r>
              <a:rPr lang="en-US" altLang="ko-KR" sz="2100" b="0" i="0" dirty="0">
                <a:effectLst/>
                <a:latin typeface="+mn-ea"/>
              </a:rPr>
              <a:t>)</a:t>
            </a:r>
          </a:p>
          <a:p>
            <a:r>
              <a:rPr lang="en-US" altLang="ko-KR" sz="2100" dirty="0">
                <a:latin typeface="+mn-ea"/>
              </a:rPr>
              <a:t>	</a:t>
            </a:r>
            <a:r>
              <a:rPr lang="en-US" altLang="ko-KR" sz="1900" b="0" i="0" dirty="0">
                <a:effectLst/>
                <a:latin typeface="+mn-ea"/>
              </a:rPr>
              <a:t>SSL</a:t>
            </a:r>
            <a:r>
              <a:rPr lang="ko-KR" altLang="en-US" sz="1900" b="0" i="0" dirty="0">
                <a:effectLst/>
                <a:latin typeface="+mn-ea"/>
              </a:rPr>
              <a:t>의 새로운 버전으로 </a:t>
            </a:r>
            <a:r>
              <a:rPr lang="ko-KR" altLang="en-US" sz="1900" dirty="0">
                <a:latin typeface="+mn-ea"/>
              </a:rPr>
              <a:t>명칭이 </a:t>
            </a:r>
            <a:r>
              <a:rPr lang="en-US" altLang="ko-KR" sz="1900" dirty="0">
                <a:latin typeface="+mn-ea"/>
              </a:rPr>
              <a:t>TLS</a:t>
            </a:r>
            <a:r>
              <a:rPr lang="ko-KR" altLang="en-US" sz="1900" dirty="0">
                <a:latin typeface="+mn-ea"/>
              </a:rPr>
              <a:t>로 변경</a:t>
            </a:r>
            <a:endParaRPr lang="en-US" altLang="ko-KR" sz="1900" b="0" i="0" dirty="0">
              <a:effectLst/>
              <a:latin typeface="+mn-ea"/>
            </a:endParaRPr>
          </a:p>
          <a:p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TLS vs SSL</a:t>
            </a:r>
            <a:endParaRPr lang="ko-KR" altLang="en-US" sz="60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5D1BF4-5E5F-4560-BCA8-AE907E88D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1" y="3019780"/>
            <a:ext cx="5610912" cy="2694715"/>
          </a:xfrm>
          <a:prstGeom prst="rect">
            <a:avLst/>
          </a:prstGeom>
        </p:spPr>
      </p:pic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C29D5310-947B-4CEA-B4A9-6334A7FCF1D5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8951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DCC77C-792A-4EF3-8C80-FEDF3DBC6A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9275" y="2000249"/>
            <a:ext cx="5688013" cy="3960813"/>
          </a:xfrm>
          <a:prstGeom prst="rect">
            <a:avLst/>
          </a:prstGeom>
        </p:spPr>
      </p:pic>
      <p:sp>
        <p:nvSpPr>
          <p:cNvPr id="6" name="제목 3">
            <a:extLst>
              <a:ext uri="{FF2B5EF4-FFF2-40B4-BE49-F238E27FC236}">
                <a16:creationId xmlns:a16="http://schemas.microsoft.com/office/drawing/2014/main" id="{D34DCCBD-5023-405F-8D8A-A0CD0BC9E552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6066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C27141AA-E289-45F5-95E5-0EF08FB048FE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797E846-B007-4CA7-87BE-4BF958452582}"/>
              </a:ext>
            </a:extLst>
          </p:cNvPr>
          <p:cNvGrpSpPr/>
          <p:nvPr/>
        </p:nvGrpSpPr>
        <p:grpSpPr>
          <a:xfrm>
            <a:off x="560438" y="2012943"/>
            <a:ext cx="5676849" cy="3948119"/>
            <a:chOff x="560438" y="2012943"/>
            <a:chExt cx="5676849" cy="394811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9152C4A-54A6-419C-80CB-83F740A920E2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60438" y="2012943"/>
              <a:ext cx="5676849" cy="3948119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3C23A86-D6B0-4551-BE9B-BF0E11600F33}"/>
                </a:ext>
              </a:extLst>
            </p:cNvPr>
            <p:cNvSpPr/>
            <p:nvPr/>
          </p:nvSpPr>
          <p:spPr>
            <a:xfrm>
              <a:off x="3715577" y="3522609"/>
              <a:ext cx="419101" cy="161496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965A6322-CBDB-4E1B-897C-52A81967668B}"/>
              </a:ext>
            </a:extLst>
          </p:cNvPr>
          <p:cNvSpPr txBox="1">
            <a:spLocks/>
          </p:cNvSpPr>
          <p:nvPr/>
        </p:nvSpPr>
        <p:spPr>
          <a:xfrm>
            <a:off x="549274" y="6909223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Basic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권한 활성화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anonymous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계정 외에 다른 계정들도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FTP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서버에 접속 가능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95965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DB2B01C-42A0-4C5C-8347-5F943CDF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2012945"/>
            <a:ext cx="5688012" cy="3948118"/>
          </a:xfrm>
          <a:prstGeom prst="rect">
            <a:avLst/>
          </a:prstGeom>
        </p:spPr>
      </p:pic>
      <p:sp>
        <p:nvSpPr>
          <p:cNvPr id="5" name="제목 3">
            <a:extLst>
              <a:ext uri="{FF2B5EF4-FFF2-40B4-BE49-F238E27FC236}">
                <a16:creationId xmlns:a16="http://schemas.microsoft.com/office/drawing/2014/main" id="{AF9C05E5-F060-4CCD-BE70-39F63014955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FC7A7324-4C8F-41F6-B633-A5B297376AC2}"/>
              </a:ext>
            </a:extLst>
          </p:cNvPr>
          <p:cNvSpPr txBox="1">
            <a:spLocks/>
          </p:cNvSpPr>
          <p:nvPr/>
        </p:nvSpPr>
        <p:spPr>
          <a:xfrm>
            <a:off x="549274" y="6716713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FTP Authorization Rules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선택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3F16503-DDC1-4443-856C-9EBCCBCC4C41}"/>
              </a:ext>
            </a:extLst>
          </p:cNvPr>
          <p:cNvSpPr/>
          <p:nvPr/>
        </p:nvSpPr>
        <p:spPr>
          <a:xfrm>
            <a:off x="1383928" y="2675017"/>
            <a:ext cx="665590" cy="5411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085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FDF6D3-F7C3-4121-AA13-0840FB32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68" y="2012944"/>
            <a:ext cx="5652019" cy="401249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50E1B73-D94E-4A38-BF64-6C1875EB674B}"/>
              </a:ext>
            </a:extLst>
          </p:cNvPr>
          <p:cNvSpPr/>
          <p:nvPr/>
        </p:nvSpPr>
        <p:spPr>
          <a:xfrm>
            <a:off x="5029200" y="2456775"/>
            <a:ext cx="685800" cy="17212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A257AC51-8267-4F22-9739-2E2E97254C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7B77EEBD-D770-4C16-93A4-DB8B3ADFEDF4}"/>
              </a:ext>
            </a:extLst>
          </p:cNvPr>
          <p:cNvSpPr txBox="1">
            <a:spLocks/>
          </p:cNvSpPr>
          <p:nvPr/>
        </p:nvSpPr>
        <p:spPr>
          <a:xfrm>
            <a:off x="549274" y="6716713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Add Allow Rules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선택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78716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6" name="제목 3">
            <a:extLst>
              <a:ext uri="{FF2B5EF4-FFF2-40B4-BE49-F238E27FC236}">
                <a16:creationId xmlns:a16="http://schemas.microsoft.com/office/drawing/2014/main" id="{E91CA4A0-6493-45BD-A30E-E1ACC1768667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54DEABCB-AF40-4489-A286-0AC41E5D8BE2}"/>
              </a:ext>
            </a:extLst>
          </p:cNvPr>
          <p:cNvSpPr txBox="1">
            <a:spLocks/>
          </p:cNvSpPr>
          <p:nvPr/>
        </p:nvSpPr>
        <p:spPr>
          <a:xfrm>
            <a:off x="549274" y="6716713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User1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에 읽기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,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쓰기 권한 부여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E67B641-9746-4F84-B59D-065515AABCD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439" y="2012943"/>
            <a:ext cx="5688014" cy="394805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1DB007-CD90-4035-8152-D0F5C27C2ABE}"/>
              </a:ext>
            </a:extLst>
          </p:cNvPr>
          <p:cNvSpPr/>
          <p:nvPr/>
        </p:nvSpPr>
        <p:spPr>
          <a:xfrm>
            <a:off x="1005554" y="4167887"/>
            <a:ext cx="602529" cy="2464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DE87F09-FA03-4AC9-8EC6-16E32376A319}"/>
              </a:ext>
            </a:extLst>
          </p:cNvPr>
          <p:cNvSpPr/>
          <p:nvPr/>
        </p:nvSpPr>
        <p:spPr>
          <a:xfrm>
            <a:off x="1005554" y="4941211"/>
            <a:ext cx="728653" cy="43482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5F5046-3C6B-41F2-9BDF-A06BC39A0E13}"/>
              </a:ext>
            </a:extLst>
          </p:cNvPr>
          <p:cNvSpPr txBox="1"/>
          <p:nvPr/>
        </p:nvSpPr>
        <p:spPr>
          <a:xfrm>
            <a:off x="947424" y="3729221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6E5A1A-7E73-4388-B023-436046F2DA2D}"/>
              </a:ext>
            </a:extLst>
          </p:cNvPr>
          <p:cNvSpPr txBox="1"/>
          <p:nvPr/>
        </p:nvSpPr>
        <p:spPr>
          <a:xfrm>
            <a:off x="947424" y="4558366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2.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99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5DD2D9F-0DCE-45B2-8057-28D3B16BD9A5}"/>
              </a:ext>
            </a:extLst>
          </p:cNvPr>
          <p:cNvGrpSpPr/>
          <p:nvPr/>
        </p:nvGrpSpPr>
        <p:grpSpPr>
          <a:xfrm>
            <a:off x="549275" y="2012944"/>
            <a:ext cx="5688013" cy="3948119"/>
            <a:chOff x="549275" y="2012944"/>
            <a:chExt cx="5688013" cy="3948119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4FCD684-6D15-4D36-80FA-CE4C33C43A4A}"/>
                </a:ext>
              </a:extLst>
            </p:cNvPr>
            <p:cNvGrpSpPr/>
            <p:nvPr/>
          </p:nvGrpSpPr>
          <p:grpSpPr>
            <a:xfrm>
              <a:off x="549275" y="2012944"/>
              <a:ext cx="5688013" cy="3948119"/>
              <a:chOff x="549275" y="2012944"/>
              <a:chExt cx="5688013" cy="394811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8E0C6AB7-C3A8-430C-A3EA-C2AE2F3DC56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275" y="2012944"/>
                <a:ext cx="5688013" cy="2606337"/>
              </a:xfrm>
              <a:prstGeom prst="rect">
                <a:avLst/>
              </a:prstGeom>
            </p:spPr>
          </p:pic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C7FB1F97-B9A7-4EFA-9FA1-F7F7E20ED03F}"/>
                  </a:ext>
                </a:extLst>
              </p:cNvPr>
              <p:cNvSpPr/>
              <p:nvPr/>
            </p:nvSpPr>
            <p:spPr>
              <a:xfrm>
                <a:off x="549275" y="4619280"/>
                <a:ext cx="5688013" cy="134178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680E690-77A7-49E1-885B-11330CAB69FC}"/>
                </a:ext>
              </a:extLst>
            </p:cNvPr>
            <p:cNvSpPr/>
            <p:nvPr/>
          </p:nvSpPr>
          <p:spPr>
            <a:xfrm>
              <a:off x="2913061" y="2965332"/>
              <a:ext cx="2312988" cy="167058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EB05C82-DF44-4EC6-BCBF-DC06E99B658A}"/>
              </a:ext>
            </a:extLst>
          </p:cNvPr>
          <p:cNvSpPr txBox="1"/>
          <p:nvPr/>
        </p:nvSpPr>
        <p:spPr>
          <a:xfrm>
            <a:off x="2780703" y="2861996"/>
            <a:ext cx="615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C5C5C5"/>
                </a:solidFill>
                <a:latin typeface="Microsoft PhagsPa" panose="020B0502040204020203" pitchFamily="34" charset="0"/>
              </a:rPr>
              <a:t>user0</a:t>
            </a:r>
            <a:endParaRPr lang="ko-KR" altLang="en-US" sz="1400" dirty="0">
              <a:solidFill>
                <a:srgbClr val="C5C5C5"/>
              </a:solidFill>
              <a:latin typeface="Microsoft PhagsPa" panose="020B0502040204020203" pitchFamily="34" charset="0"/>
            </a:endParaRPr>
          </a:p>
        </p:txBody>
      </p:sp>
      <p:sp>
        <p:nvSpPr>
          <p:cNvPr id="25" name="텍스트 개체 틀 5">
            <a:extLst>
              <a:ext uri="{FF2B5EF4-FFF2-40B4-BE49-F238E27FC236}">
                <a16:creationId xmlns:a16="http://schemas.microsoft.com/office/drawing/2014/main" id="{4B3D8070-6AAA-49BB-9AC6-607E571E81BF}"/>
              </a:ext>
            </a:extLst>
          </p:cNvPr>
          <p:cNvSpPr txBox="1">
            <a:spLocks/>
          </p:cNvSpPr>
          <p:nvPr/>
        </p:nvSpPr>
        <p:spPr>
          <a:xfrm>
            <a:off x="549274" y="7276487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en-US" altLang="ko-KR" sz="2000" b="1" dirty="0">
                <a:latin typeface="+mn-ea"/>
              </a:rPr>
              <a:t>FTP </a:t>
            </a:r>
            <a:r>
              <a:rPr lang="ko-KR" altLang="en-US" sz="2000" b="1" dirty="0">
                <a:latin typeface="+mn-ea"/>
              </a:rPr>
              <a:t>접속 </a:t>
            </a:r>
            <a:r>
              <a:rPr lang="en-US" altLang="ko-KR" sz="2000" b="1" dirty="0">
                <a:latin typeface="+mn-ea"/>
              </a:rPr>
              <a:t>:	ftp </a:t>
            </a:r>
            <a:r>
              <a:rPr lang="ko-KR" altLang="en-US" sz="2000" b="1" dirty="0">
                <a:latin typeface="+mn-ea"/>
              </a:rPr>
              <a:t>서버</a:t>
            </a:r>
            <a:r>
              <a:rPr lang="en-US" altLang="ko-KR" sz="2000" b="1" dirty="0">
                <a:latin typeface="+mn-ea"/>
              </a:rPr>
              <a:t>IP</a:t>
            </a: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ex&gt; ftp 192.168.0.127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사용자 </a:t>
            </a:r>
            <a:r>
              <a:rPr lang="en-US" altLang="ko-KR" sz="2000" b="1" dirty="0">
                <a:latin typeface="+mn-ea"/>
              </a:rPr>
              <a:t>: 	user1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6218056-D821-4C86-B6FC-DACC441DC786}"/>
              </a:ext>
            </a:extLst>
          </p:cNvPr>
          <p:cNvSpPr/>
          <p:nvPr/>
        </p:nvSpPr>
        <p:spPr>
          <a:xfrm>
            <a:off x="2790752" y="2903292"/>
            <a:ext cx="602529" cy="24645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370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6177B6-B716-4714-864A-8D903ED3CDC5}"/>
              </a:ext>
            </a:extLst>
          </p:cNvPr>
          <p:cNvGrpSpPr/>
          <p:nvPr/>
        </p:nvGrpSpPr>
        <p:grpSpPr>
          <a:xfrm>
            <a:off x="549275" y="2012944"/>
            <a:ext cx="5699178" cy="3948119"/>
            <a:chOff x="549275" y="2012944"/>
            <a:chExt cx="5699178" cy="394811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5B4640B-4DDB-414D-B4A6-14B1854415A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9" y="2012944"/>
              <a:ext cx="5688014" cy="3154135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725A9BE-7FF3-46D1-AD96-4EA93C48E166}"/>
                </a:ext>
              </a:extLst>
            </p:cNvPr>
            <p:cNvSpPr/>
            <p:nvPr/>
          </p:nvSpPr>
          <p:spPr>
            <a:xfrm>
              <a:off x="549275" y="4619280"/>
              <a:ext cx="5688013" cy="134178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DDD8F14-309E-4F4F-923B-F2A920A7C8F0}"/>
                </a:ext>
              </a:extLst>
            </p:cNvPr>
            <p:cNvSpPr/>
            <p:nvPr/>
          </p:nvSpPr>
          <p:spPr>
            <a:xfrm>
              <a:off x="976467" y="3262818"/>
              <a:ext cx="2426560" cy="25992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D7D4B9FF-658A-4F3E-AC7D-A72AE2E9A9E2}"/>
              </a:ext>
            </a:extLst>
          </p:cNvPr>
          <p:cNvSpPr txBox="1">
            <a:spLocks/>
          </p:cNvSpPr>
          <p:nvPr/>
        </p:nvSpPr>
        <p:spPr>
          <a:xfrm>
            <a:off x="549274" y="7552557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파일 다운로드 </a:t>
            </a:r>
            <a:r>
              <a:rPr lang="en-US" altLang="ko-KR" sz="2000" b="1" dirty="0">
                <a:latin typeface="+mn-ea"/>
              </a:rPr>
              <a:t>: get </a:t>
            </a:r>
            <a:r>
              <a:rPr lang="ko-KR" altLang="en-US" sz="2000" b="1" dirty="0">
                <a:latin typeface="+mn-ea"/>
              </a:rPr>
              <a:t>파일명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ex&gt;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get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get.txt getUser1.txt</a:t>
            </a:r>
          </a:p>
          <a:p>
            <a:r>
              <a:rPr lang="en-US" altLang="ko-KR" sz="1600" dirty="0">
                <a:latin typeface="+mn-ea"/>
              </a:rPr>
              <a:t> </a:t>
            </a:r>
          </a:p>
          <a:p>
            <a:r>
              <a:rPr lang="en-US" altLang="ko-KR" sz="2000" b="1" dirty="0">
                <a:latin typeface="+mn-ea"/>
              </a:rPr>
              <a:t>user1</a:t>
            </a:r>
            <a:r>
              <a:rPr lang="ko-KR" altLang="en-US" sz="2000" b="1" dirty="0">
                <a:latin typeface="+mn-ea"/>
              </a:rPr>
              <a:t>계정은 읽기권한이 존재하기 때문에 파일을 다운로드 할 수 있음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917888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7EC0A9F-0548-4303-8ACA-769B239AA59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49273" y="2012943"/>
            <a:ext cx="5688013" cy="3948113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46A4155F-3DE3-4E9A-9C87-3870E1625375}"/>
              </a:ext>
            </a:extLst>
          </p:cNvPr>
          <p:cNvSpPr txBox="1">
            <a:spLocks/>
          </p:cNvSpPr>
          <p:nvPr/>
        </p:nvSpPr>
        <p:spPr>
          <a:xfrm>
            <a:off x="549273" y="7057307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파일 탐색기를 통해서도 다운로드 한 </a:t>
            </a:r>
            <a:r>
              <a:rPr lang="en-US" altLang="ko-KR" sz="2000" b="1" dirty="0">
                <a:latin typeface="+mn-ea"/>
              </a:rPr>
              <a:t>getUser1.txt </a:t>
            </a:r>
            <a:r>
              <a:rPr lang="ko-KR" altLang="en-US" sz="2000" b="1" dirty="0">
                <a:latin typeface="+mn-ea"/>
              </a:rPr>
              <a:t>파일 확인 가능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74A7D-9D21-4F93-8529-037F987C2675}"/>
              </a:ext>
            </a:extLst>
          </p:cNvPr>
          <p:cNvSpPr/>
          <p:nvPr/>
        </p:nvSpPr>
        <p:spPr>
          <a:xfrm>
            <a:off x="1724016" y="4079200"/>
            <a:ext cx="805824" cy="2035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145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056BBF-14E1-4EF3-96BB-7705369312BB}"/>
              </a:ext>
            </a:extLst>
          </p:cNvPr>
          <p:cNvGrpSpPr/>
          <p:nvPr/>
        </p:nvGrpSpPr>
        <p:grpSpPr>
          <a:xfrm>
            <a:off x="549273" y="2012945"/>
            <a:ext cx="5696508" cy="3948118"/>
            <a:chOff x="549273" y="2012945"/>
            <a:chExt cx="5696508" cy="394811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82E1707C-B340-42C8-841D-A1B139170C40}"/>
                </a:ext>
              </a:extLst>
            </p:cNvPr>
            <p:cNvGrpSpPr/>
            <p:nvPr/>
          </p:nvGrpSpPr>
          <p:grpSpPr>
            <a:xfrm>
              <a:off x="549273" y="2012945"/>
              <a:ext cx="5696508" cy="3948118"/>
              <a:chOff x="549273" y="2012945"/>
              <a:chExt cx="5696508" cy="3948118"/>
            </a:xfrm>
          </p:grpSpPr>
          <p:pic>
            <p:nvPicPr>
              <p:cNvPr id="9" name="그림 8">
                <a:extLst>
                  <a:ext uri="{FF2B5EF4-FFF2-40B4-BE49-F238E27FC236}">
                    <a16:creationId xmlns:a16="http://schemas.microsoft.com/office/drawing/2014/main" id="{B5C8EF3F-BB78-4516-8ADA-5C73E3C11D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9273" y="2200272"/>
                <a:ext cx="5688014" cy="180415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0D4B315B-6DA6-4C64-91FB-9BE1D959729F}"/>
                  </a:ext>
                </a:extLst>
              </p:cNvPr>
              <p:cNvSpPr/>
              <p:nvPr/>
            </p:nvSpPr>
            <p:spPr>
              <a:xfrm>
                <a:off x="549275" y="2012945"/>
                <a:ext cx="5688013" cy="804216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3D908ADC-569A-4F78-8DD5-D5ADCA52E5D0}"/>
                  </a:ext>
                </a:extLst>
              </p:cNvPr>
              <p:cNvSpPr/>
              <p:nvPr/>
            </p:nvSpPr>
            <p:spPr>
              <a:xfrm>
                <a:off x="557768" y="4004429"/>
                <a:ext cx="5688013" cy="1956634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560E967-D629-4B66-B406-63E0C72E29A3}"/>
                </a:ext>
              </a:extLst>
            </p:cNvPr>
            <p:cNvSpPr/>
            <p:nvPr/>
          </p:nvSpPr>
          <p:spPr>
            <a:xfrm>
              <a:off x="1091556" y="2804081"/>
              <a:ext cx="2444124" cy="28360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E18836C4-1E93-4087-8640-10644315A079}"/>
              </a:ext>
            </a:extLst>
          </p:cNvPr>
          <p:cNvSpPr txBox="1">
            <a:spLocks/>
          </p:cNvSpPr>
          <p:nvPr/>
        </p:nvSpPr>
        <p:spPr>
          <a:xfrm>
            <a:off x="549274" y="7615621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파일 업로드 </a:t>
            </a:r>
            <a:r>
              <a:rPr lang="en-US" altLang="ko-KR" sz="2000" b="1" dirty="0">
                <a:latin typeface="+mn-ea"/>
              </a:rPr>
              <a:t>: put </a:t>
            </a:r>
            <a:r>
              <a:rPr lang="ko-KR" altLang="en-US" sz="2000" b="1" dirty="0">
                <a:latin typeface="+mn-ea"/>
              </a:rPr>
              <a:t>파일명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ex&gt;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put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get.txt putUser1.txt</a:t>
            </a:r>
          </a:p>
          <a:p>
            <a:r>
              <a:rPr lang="en-US" altLang="ko-KR" sz="1600" dirty="0">
                <a:latin typeface="+mn-ea"/>
              </a:rPr>
              <a:t> </a:t>
            </a:r>
          </a:p>
          <a:p>
            <a:r>
              <a:rPr lang="en-US" altLang="ko-KR" sz="2000" b="1" dirty="0">
                <a:latin typeface="+mn-ea"/>
              </a:rPr>
              <a:t>User1 </a:t>
            </a:r>
            <a:r>
              <a:rPr lang="ko-KR" altLang="en-US" sz="2000" b="1" dirty="0">
                <a:latin typeface="+mn-ea"/>
              </a:rPr>
              <a:t>계정은 쓰기권한이 존재하기 때문에 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파일을 업로드 할 수 있음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9392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46A4155F-3DE3-4E9A-9C87-3870E1625375}"/>
              </a:ext>
            </a:extLst>
          </p:cNvPr>
          <p:cNvSpPr txBox="1">
            <a:spLocks/>
          </p:cNvSpPr>
          <p:nvPr/>
        </p:nvSpPr>
        <p:spPr>
          <a:xfrm>
            <a:off x="549273" y="7057307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서버에서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파일 탐색기를 통해서도 </a:t>
            </a:r>
            <a:r>
              <a:rPr lang="en-US" altLang="ko-KR" sz="2000" b="1" dirty="0">
                <a:latin typeface="+mn-ea"/>
              </a:rPr>
              <a:t>Client</a:t>
            </a:r>
            <a:r>
              <a:rPr lang="ko-KR" altLang="en-US" sz="2000" b="1" dirty="0">
                <a:latin typeface="+mn-ea"/>
              </a:rPr>
              <a:t>에서 업로드 한 </a:t>
            </a:r>
            <a:r>
              <a:rPr lang="en-US" altLang="ko-KR" sz="2000" b="1" dirty="0">
                <a:latin typeface="+mn-ea"/>
              </a:rPr>
              <a:t>putUser1.txt </a:t>
            </a:r>
            <a:r>
              <a:rPr lang="ko-KR" altLang="en-US" sz="2000" b="1" dirty="0">
                <a:latin typeface="+mn-ea"/>
              </a:rPr>
              <a:t>파일 확인 가능</a:t>
            </a:r>
            <a:endParaRPr lang="en-US" altLang="ko-KR" sz="2000" b="1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74A7D-9D21-4F93-8529-037F987C2675}"/>
              </a:ext>
            </a:extLst>
          </p:cNvPr>
          <p:cNvSpPr/>
          <p:nvPr/>
        </p:nvSpPr>
        <p:spPr>
          <a:xfrm>
            <a:off x="1724016" y="4079200"/>
            <a:ext cx="805824" cy="2035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7C02C99-D52E-4A75-97A2-04DE32962613}"/>
              </a:ext>
            </a:extLst>
          </p:cNvPr>
          <p:cNvGrpSpPr/>
          <p:nvPr/>
        </p:nvGrpSpPr>
        <p:grpSpPr>
          <a:xfrm>
            <a:off x="544673" y="2037196"/>
            <a:ext cx="5676848" cy="3917572"/>
            <a:chOff x="560439" y="2037196"/>
            <a:chExt cx="5676848" cy="391757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D3FE260-B3DD-4368-B35E-9431530F0C2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9" y="2037196"/>
              <a:ext cx="5676848" cy="3165421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13C6013-4910-4B68-B437-01B208AEDAEC}"/>
                </a:ext>
              </a:extLst>
            </p:cNvPr>
            <p:cNvPicPr/>
            <p:nvPr/>
          </p:nvPicPr>
          <p:blipFill rotWithShape="1">
            <a:blip r:embed="rId3"/>
            <a:srcRect t="74862"/>
            <a:stretch/>
          </p:blipFill>
          <p:spPr>
            <a:xfrm>
              <a:off x="560439" y="4970563"/>
              <a:ext cx="5676848" cy="98420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DF995271-4CBE-4722-AF90-16C3F76EFF01}"/>
                </a:ext>
              </a:extLst>
            </p:cNvPr>
            <p:cNvSpPr/>
            <p:nvPr/>
          </p:nvSpPr>
          <p:spPr>
            <a:xfrm>
              <a:off x="1891656" y="3447488"/>
              <a:ext cx="638184" cy="203553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5784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/>
          </a:bodyPr>
          <a:lstStyle/>
          <a:p>
            <a:r>
              <a:rPr lang="en-US" altLang="ko-KR" sz="2000" dirty="0">
                <a:latin typeface="+mn-ea"/>
              </a:rPr>
              <a:t> </a:t>
            </a:r>
            <a:endParaRPr lang="en-US" altLang="ko-KR" sz="900" dirty="0">
              <a:latin typeface="+mn-ea"/>
            </a:endParaRPr>
          </a:p>
          <a:p>
            <a:endParaRPr lang="en-US" altLang="ko-KR" sz="800" dirty="0"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	FTP   +  SSL = FTPS</a:t>
            </a:r>
            <a:endParaRPr lang="en-US" altLang="ko-KR" sz="2800" b="0" i="0" dirty="0">
              <a:effectLst/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100" b="0" i="0" dirty="0">
              <a:effectLst/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	HTTP +  SSL = HTTPS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FTPS - HTTPS</a:t>
            </a:r>
            <a:endParaRPr lang="ko-KR" altLang="en-US" sz="60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D3CEAF-DD8B-4C69-8D79-BE3EE7EC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53" y="2170143"/>
            <a:ext cx="5660050" cy="17351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876C47-5C11-4556-8C35-F9AED1787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53" y="4311650"/>
            <a:ext cx="5685013" cy="1943268"/>
          </a:xfrm>
          <a:prstGeom prst="rect">
            <a:avLst/>
          </a:prstGeom>
        </p:spPr>
      </p:pic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E2C803E-9118-4DD7-93D6-5E4A5B602612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49520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46A4155F-3DE3-4E9A-9C87-3870E1625375}"/>
              </a:ext>
            </a:extLst>
          </p:cNvPr>
          <p:cNvSpPr txBox="1">
            <a:spLocks/>
          </p:cNvSpPr>
          <p:nvPr/>
        </p:nvSpPr>
        <p:spPr>
          <a:xfrm>
            <a:off x="549273" y="7769496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ko-KR" altLang="en-US" sz="2000" b="1" dirty="0">
                <a:latin typeface="+mn-ea"/>
              </a:rPr>
              <a:t>파일 삭제 </a:t>
            </a:r>
            <a:r>
              <a:rPr lang="en-US" altLang="ko-KR" sz="2000" b="1" dirty="0">
                <a:latin typeface="+mn-ea"/>
              </a:rPr>
              <a:t>: delete </a:t>
            </a:r>
            <a:r>
              <a:rPr lang="ko-KR" altLang="en-US" sz="2000" b="1" dirty="0">
                <a:latin typeface="+mn-ea"/>
              </a:rPr>
              <a:t>파일명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ex&gt; delete putUser1.txt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읽기</a:t>
            </a:r>
            <a:r>
              <a:rPr lang="en-US" altLang="ko-KR" sz="2000" b="1" dirty="0">
                <a:latin typeface="+mn-ea"/>
              </a:rPr>
              <a:t>, </a:t>
            </a:r>
            <a:r>
              <a:rPr lang="ko-KR" altLang="en-US" sz="2000" b="1" dirty="0">
                <a:latin typeface="+mn-ea"/>
              </a:rPr>
              <a:t>쓰기 권한만 존재</a:t>
            </a:r>
            <a:endParaRPr lang="en-US" altLang="ko-KR" sz="2000" b="1" dirty="0">
              <a:latin typeface="+mn-ea"/>
            </a:endParaRPr>
          </a:p>
          <a:p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자신이 업로드한 파일만 삭제 가능 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다른 사용자가 삭제한 파일 삭제 불가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D74A7D-9D21-4F93-8529-037F987C2675}"/>
              </a:ext>
            </a:extLst>
          </p:cNvPr>
          <p:cNvSpPr/>
          <p:nvPr/>
        </p:nvSpPr>
        <p:spPr>
          <a:xfrm>
            <a:off x="1724016" y="4079200"/>
            <a:ext cx="805824" cy="2035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B93E1D-2B2D-4BDE-8D6C-25879C142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10"/>
          <a:stretch/>
        </p:blipFill>
        <p:spPr>
          <a:xfrm>
            <a:off x="549273" y="2012944"/>
            <a:ext cx="5688014" cy="394811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A99C51-4FEE-4052-BC2B-29F7FF69497F}"/>
              </a:ext>
            </a:extLst>
          </p:cNvPr>
          <p:cNvSpPr/>
          <p:nvPr/>
        </p:nvSpPr>
        <p:spPr>
          <a:xfrm>
            <a:off x="914192" y="3783450"/>
            <a:ext cx="1615647" cy="2035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6253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83E3B9-F9BE-4813-8AC1-B487C0F90EAE}"/>
              </a:ext>
            </a:extLst>
          </p:cNvPr>
          <p:cNvGrpSpPr/>
          <p:nvPr/>
        </p:nvGrpSpPr>
        <p:grpSpPr>
          <a:xfrm>
            <a:off x="560440" y="2000249"/>
            <a:ext cx="5676848" cy="3960813"/>
            <a:chOff x="560440" y="2000249"/>
            <a:chExt cx="5676848" cy="396081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AD5B3B10-6B5E-4DE3-99ED-C64B3327E3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440" y="2000249"/>
              <a:ext cx="5676848" cy="396081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CD74A7D-9D21-4F93-8529-037F987C2675}"/>
                </a:ext>
              </a:extLst>
            </p:cNvPr>
            <p:cNvSpPr/>
            <p:nvPr/>
          </p:nvSpPr>
          <p:spPr>
            <a:xfrm>
              <a:off x="5127734" y="3018061"/>
              <a:ext cx="610914" cy="16657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84513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2A1EC91-658D-410C-B734-8714B924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5" y="2012944"/>
            <a:ext cx="5688013" cy="3948115"/>
          </a:xfrm>
          <a:prstGeom prst="rect">
            <a:avLst/>
          </a:prstGeom>
        </p:spPr>
      </p:pic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2FA026-27AC-42D0-8EC8-A0AD89A1EC80}"/>
              </a:ext>
            </a:extLst>
          </p:cNvPr>
          <p:cNvSpPr/>
          <p:nvPr/>
        </p:nvSpPr>
        <p:spPr>
          <a:xfrm>
            <a:off x="4497114" y="3743277"/>
            <a:ext cx="1383424" cy="21386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453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7E0E22A-52C1-4286-84FD-5707D61032DC}"/>
              </a:ext>
            </a:extLst>
          </p:cNvPr>
          <p:cNvGrpSpPr/>
          <p:nvPr/>
        </p:nvGrpSpPr>
        <p:grpSpPr>
          <a:xfrm>
            <a:off x="549274" y="2005155"/>
            <a:ext cx="5688013" cy="3955908"/>
            <a:chOff x="549274" y="2005155"/>
            <a:chExt cx="5688013" cy="395590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8D68D466-5449-47DF-A686-D58DE753C04A}"/>
                </a:ext>
              </a:extLst>
            </p:cNvPr>
            <p:cNvPicPr/>
            <p:nvPr/>
          </p:nvPicPr>
          <p:blipFill rotWithShape="1">
            <a:blip r:embed="rId3"/>
            <a:srcRect r="31594" b="22370"/>
            <a:stretch/>
          </p:blipFill>
          <p:spPr bwMode="auto">
            <a:xfrm>
              <a:off x="549274" y="2005155"/>
              <a:ext cx="5688013" cy="3955908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92FA026-27AC-42D0-8EC8-A0AD89A1EC80}"/>
                </a:ext>
              </a:extLst>
            </p:cNvPr>
            <p:cNvSpPr/>
            <p:nvPr/>
          </p:nvSpPr>
          <p:spPr>
            <a:xfrm>
              <a:off x="3476298" y="4027056"/>
              <a:ext cx="1158764" cy="21386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94631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D2F9BB-CDFC-484E-A6E9-7AE9C56B6AFB}"/>
              </a:ext>
            </a:extLst>
          </p:cNvPr>
          <p:cNvGrpSpPr/>
          <p:nvPr/>
        </p:nvGrpSpPr>
        <p:grpSpPr>
          <a:xfrm>
            <a:off x="565041" y="2012943"/>
            <a:ext cx="5676849" cy="3948119"/>
            <a:chOff x="549275" y="2012943"/>
            <a:chExt cx="5676849" cy="394811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FB819C9-2D15-49BA-8F31-B0CC5B9A0CB7}"/>
                </a:ext>
              </a:extLst>
            </p:cNvPr>
            <p:cNvGrpSpPr/>
            <p:nvPr/>
          </p:nvGrpSpPr>
          <p:grpSpPr>
            <a:xfrm>
              <a:off x="549275" y="2012943"/>
              <a:ext cx="5676849" cy="3948119"/>
              <a:chOff x="560438" y="2012943"/>
              <a:chExt cx="5676849" cy="3948119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ADC272C8-8668-480D-B6C8-5268947D86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438" y="2012943"/>
                <a:ext cx="5676849" cy="3948119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8F366327-B46E-460A-95FA-001F4DD9F0D6}"/>
                  </a:ext>
                </a:extLst>
              </p:cNvPr>
              <p:cNvSpPr/>
              <p:nvPr/>
            </p:nvSpPr>
            <p:spPr>
              <a:xfrm>
                <a:off x="764629" y="4375254"/>
                <a:ext cx="1647496" cy="338636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AAF85D4-079C-40F0-9DCF-5E0275186613}"/>
                </a:ext>
              </a:extLst>
            </p:cNvPr>
            <p:cNvGrpSpPr/>
            <p:nvPr/>
          </p:nvGrpSpPr>
          <p:grpSpPr>
            <a:xfrm>
              <a:off x="706168" y="3936588"/>
              <a:ext cx="4311869" cy="1770528"/>
              <a:chOff x="717331" y="3936588"/>
              <a:chExt cx="4311869" cy="1770528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278E00-A49E-4DEC-81C7-B58A76BD8D4F}"/>
                  </a:ext>
                </a:extLst>
              </p:cNvPr>
              <p:cNvSpPr txBox="1"/>
              <p:nvPr/>
            </p:nvSpPr>
            <p:spPr>
              <a:xfrm>
                <a:off x="717331" y="3936588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C00000"/>
                    </a:solidFill>
                  </a:rPr>
                  <a:t>1.</a:t>
                </a:r>
                <a:endParaRPr lang="ko-KR" altLang="en-US" b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F1BED288-4CEE-4B54-8F2D-74DAAB25422D}"/>
                  </a:ext>
                </a:extLst>
              </p:cNvPr>
              <p:cNvSpPr/>
              <p:nvPr/>
            </p:nvSpPr>
            <p:spPr>
              <a:xfrm>
                <a:off x="4091287" y="5364705"/>
                <a:ext cx="937913" cy="342411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BC6FC5A-4565-4C94-907D-03E552067234}"/>
                  </a:ext>
                </a:extLst>
              </p:cNvPr>
              <p:cNvSpPr txBox="1"/>
              <p:nvPr/>
            </p:nvSpPr>
            <p:spPr>
              <a:xfrm>
                <a:off x="4091287" y="4992499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solidFill>
                      <a:srgbClr val="C00000"/>
                    </a:solidFill>
                  </a:rPr>
                  <a:t>2.</a:t>
                </a:r>
                <a:endParaRPr lang="ko-KR" altLang="en-US" b="1" dirty="0">
                  <a:solidFill>
                    <a:srgbClr val="C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8784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BCD8DDE-61C4-45D5-972B-FAB9C670149F}"/>
              </a:ext>
            </a:extLst>
          </p:cNvPr>
          <p:cNvGrpSpPr/>
          <p:nvPr/>
        </p:nvGrpSpPr>
        <p:grpSpPr>
          <a:xfrm>
            <a:off x="560439" y="2000250"/>
            <a:ext cx="5676849" cy="3960813"/>
            <a:chOff x="560439" y="2000250"/>
            <a:chExt cx="5676849" cy="3960813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DD7534A-7534-4952-93E2-417B44AE8EB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9" y="2000250"/>
              <a:ext cx="5676849" cy="3960813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00947DC-AEAB-49A8-A3D9-7CE36A8CB4CC}"/>
                </a:ext>
              </a:extLst>
            </p:cNvPr>
            <p:cNvSpPr/>
            <p:nvPr/>
          </p:nvSpPr>
          <p:spPr>
            <a:xfrm>
              <a:off x="1147604" y="4614364"/>
              <a:ext cx="3408630" cy="2256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BFB5CE-C5F0-4002-B767-39EDE0331892}"/>
              </a:ext>
            </a:extLst>
          </p:cNvPr>
          <p:cNvSpPr/>
          <p:nvPr/>
        </p:nvSpPr>
        <p:spPr>
          <a:xfrm>
            <a:off x="4920619" y="5596782"/>
            <a:ext cx="1223467" cy="2256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3F3CB4-BFC8-4AFC-9ED1-8490D396A5F4}"/>
              </a:ext>
            </a:extLst>
          </p:cNvPr>
          <p:cNvSpPr/>
          <p:nvPr/>
        </p:nvSpPr>
        <p:spPr>
          <a:xfrm>
            <a:off x="2455943" y="5590517"/>
            <a:ext cx="1223467" cy="2256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52809F-BE7E-4A9E-B984-D328D6EEF06C}"/>
              </a:ext>
            </a:extLst>
          </p:cNvPr>
          <p:cNvSpPr txBox="1"/>
          <p:nvPr/>
        </p:nvSpPr>
        <p:spPr>
          <a:xfrm>
            <a:off x="4895850" y="5202049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2.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15A1F1-E920-4EB9-AE96-ABD06F9943F1}"/>
              </a:ext>
            </a:extLst>
          </p:cNvPr>
          <p:cNvSpPr txBox="1"/>
          <p:nvPr/>
        </p:nvSpPr>
        <p:spPr>
          <a:xfrm>
            <a:off x="2455943" y="519578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3.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28E5DB-827D-4FC7-9B39-5DA018ACFC99}"/>
              </a:ext>
            </a:extLst>
          </p:cNvPr>
          <p:cNvSpPr txBox="1"/>
          <p:nvPr/>
        </p:nvSpPr>
        <p:spPr>
          <a:xfrm>
            <a:off x="1147604" y="4258594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C00000"/>
                </a:solidFill>
              </a:rPr>
              <a:t>1.</a:t>
            </a:r>
            <a:endParaRPr lang="ko-KR" altLang="en-US" b="1" dirty="0">
              <a:solidFill>
                <a:srgbClr val="C00000"/>
              </a:solidFill>
            </a:endParaRPr>
          </a:p>
        </p:txBody>
      </p:sp>
      <p:sp>
        <p:nvSpPr>
          <p:cNvPr id="31" name="텍스트 개체 틀 5">
            <a:extLst>
              <a:ext uri="{FF2B5EF4-FFF2-40B4-BE49-F238E27FC236}">
                <a16:creationId xmlns:a16="http://schemas.microsoft.com/office/drawing/2014/main" id="{37496702-11E5-4E02-B038-75E6FB6360CA}"/>
              </a:ext>
            </a:extLst>
          </p:cNvPr>
          <p:cNvSpPr txBox="1">
            <a:spLocks/>
          </p:cNvSpPr>
          <p:nvPr/>
        </p:nvSpPr>
        <p:spPr>
          <a:xfrm>
            <a:off x="533757" y="6927351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서버에서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en-US" altLang="ko-KR" sz="2000" b="1" dirty="0">
                <a:latin typeface="+mn-ea"/>
              </a:rPr>
              <a:t>Modify </a:t>
            </a:r>
            <a:r>
              <a:rPr lang="ko-KR" altLang="en-US" sz="2000" b="1" dirty="0">
                <a:latin typeface="+mn-ea"/>
              </a:rPr>
              <a:t>권한 </a:t>
            </a:r>
            <a:r>
              <a:rPr lang="ko-KR" altLang="en-US" sz="2000" dirty="0">
                <a:latin typeface="+mn-ea"/>
              </a:rPr>
              <a:t>추가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48864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1A61A037-B9A5-4235-94C5-4456ADF0D241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user1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(</a:t>
            </a:r>
            <a:r>
              <a:rPr lang="en-US" altLang="ko-KR" sz="2000" dirty="0" err="1">
                <a:latin typeface="DX국민시대" panose="02020600000000000000" pitchFamily="18" charset="-127"/>
                <a:ea typeface="DX국민시대" panose="02020600000000000000" pitchFamily="18" charset="-127"/>
              </a:rPr>
              <a:t>rw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46A4155F-3DE3-4E9A-9C87-3870E1625375}"/>
              </a:ext>
            </a:extLst>
          </p:cNvPr>
          <p:cNvSpPr txBox="1">
            <a:spLocks/>
          </p:cNvSpPr>
          <p:nvPr/>
        </p:nvSpPr>
        <p:spPr>
          <a:xfrm>
            <a:off x="534744" y="7113305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en-US" altLang="ko-KR" sz="2000" b="1" dirty="0">
                <a:latin typeface="+mn-ea"/>
              </a:rPr>
              <a:t>Modify </a:t>
            </a:r>
            <a:r>
              <a:rPr lang="ko-KR" altLang="en-US" sz="2000" b="1" dirty="0">
                <a:latin typeface="+mn-ea"/>
              </a:rPr>
              <a:t>권한을 추가한 후 다른 사용자가 </a:t>
            </a:r>
            <a:endParaRPr lang="en-US" altLang="ko-KR" sz="2000" b="1" dirty="0">
              <a:latin typeface="+mn-ea"/>
            </a:endParaRPr>
          </a:p>
          <a:p>
            <a:r>
              <a:rPr lang="ko-KR" altLang="en-US" sz="2000" b="1" dirty="0">
                <a:latin typeface="+mn-ea"/>
              </a:rPr>
              <a:t>업로드한 파일도 삭제할 수 있음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755584A-314B-4AE3-BD4B-FFE30E26C395}"/>
              </a:ext>
            </a:extLst>
          </p:cNvPr>
          <p:cNvGrpSpPr/>
          <p:nvPr/>
        </p:nvGrpSpPr>
        <p:grpSpPr>
          <a:xfrm>
            <a:off x="560439" y="2010235"/>
            <a:ext cx="5671892" cy="3950825"/>
            <a:chOff x="560439" y="2010235"/>
            <a:chExt cx="5671892" cy="395082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C15DAD-33AE-4833-A233-98E1E2E83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439" y="2010235"/>
              <a:ext cx="5671892" cy="3950825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B2DC04B-655C-46F1-9F9A-1CBCA739A6FE}"/>
                </a:ext>
              </a:extLst>
            </p:cNvPr>
            <p:cNvSpPr/>
            <p:nvPr/>
          </p:nvSpPr>
          <p:spPr>
            <a:xfrm>
              <a:off x="3084136" y="2056840"/>
              <a:ext cx="557699" cy="1712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B9155722-CF93-4787-8520-A99C595E9D24}"/>
                </a:ext>
              </a:extLst>
            </p:cNvPr>
            <p:cNvSpPr/>
            <p:nvPr/>
          </p:nvSpPr>
          <p:spPr>
            <a:xfrm>
              <a:off x="560439" y="4667050"/>
              <a:ext cx="2523697" cy="44097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00221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2A01563-0821-4312-9F4A-1BEFF94E3242}"/>
              </a:ext>
            </a:extLst>
          </p:cNvPr>
          <p:cNvGrpSpPr/>
          <p:nvPr/>
        </p:nvGrpSpPr>
        <p:grpSpPr>
          <a:xfrm>
            <a:off x="560438" y="2012945"/>
            <a:ext cx="5662319" cy="3948118"/>
            <a:chOff x="560438" y="2012945"/>
            <a:chExt cx="5662319" cy="394811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9399272-1CFD-4421-A1BA-E8FA7611DC38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8" y="2012945"/>
              <a:ext cx="5662319" cy="394811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196C260-A205-4C4F-BE7D-72B5CAD7581A}"/>
                </a:ext>
              </a:extLst>
            </p:cNvPr>
            <p:cNvSpPr/>
            <p:nvPr/>
          </p:nvSpPr>
          <p:spPr>
            <a:xfrm>
              <a:off x="2515363" y="4408479"/>
              <a:ext cx="1158002" cy="26801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</p:grpSp>
      <p:sp>
        <p:nvSpPr>
          <p:cNvPr id="11" name="제목 3">
            <a:extLst>
              <a:ext uri="{FF2B5EF4-FFF2-40B4-BE49-F238E27FC236}">
                <a16:creationId xmlns:a16="http://schemas.microsoft.com/office/drawing/2014/main" id="{0037680C-313E-42D0-A8C4-134F9B04A76C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user2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(x)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B979F612-3CA0-4C5A-9779-B162E82DAEBA}"/>
              </a:ext>
            </a:extLst>
          </p:cNvPr>
          <p:cNvSpPr txBox="1">
            <a:spLocks/>
          </p:cNvSpPr>
          <p:nvPr/>
        </p:nvSpPr>
        <p:spPr>
          <a:xfrm>
            <a:off x="549274" y="6875671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(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서버에서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)</a:t>
            </a:r>
          </a:p>
          <a:p>
            <a:r>
              <a:rPr lang="en-US" altLang="ko-KR" sz="2000" b="1" dirty="0" err="1">
                <a:latin typeface="+mn-ea"/>
                <a:sym typeface="Wingdings" panose="05000000000000000000" pitchFamily="2" charset="2"/>
              </a:rPr>
              <a:t>netplzwiz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를 통해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user2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생성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9252431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0037680C-313E-42D0-A8C4-134F9B04A76C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user2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(x)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3EA468C-DE90-4672-A8B4-D6FCBBCC957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3245" y="2012943"/>
            <a:ext cx="5674043" cy="394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942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0037680C-313E-42D0-A8C4-134F9B04A76C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user2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(x)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72998A-4A1E-48D8-BE9B-8F0AA81EA16B}"/>
              </a:ext>
            </a:extLst>
          </p:cNvPr>
          <p:cNvGrpSpPr/>
          <p:nvPr/>
        </p:nvGrpSpPr>
        <p:grpSpPr>
          <a:xfrm>
            <a:off x="565041" y="2000249"/>
            <a:ext cx="5688013" cy="3960813"/>
            <a:chOff x="565041" y="2000249"/>
            <a:chExt cx="5688013" cy="39608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4B0AF9-CDE3-4008-8AE7-43951C4C6BA1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5041" y="2000249"/>
              <a:ext cx="5688013" cy="396081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5FE2E6C-DF69-4E5D-8B2A-453F107ABBEB}"/>
                </a:ext>
              </a:extLst>
            </p:cNvPr>
            <p:cNvSpPr/>
            <p:nvPr/>
          </p:nvSpPr>
          <p:spPr>
            <a:xfrm>
              <a:off x="4824248" y="3036881"/>
              <a:ext cx="804042" cy="1792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5390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그림 개체 틀 4">
            <a:extLst>
              <a:ext uri="{FF2B5EF4-FFF2-40B4-BE49-F238E27FC236}">
                <a16:creationId xmlns:a16="http://schemas.microsoft.com/office/drawing/2014/main" id="{EB92BDEF-983D-440E-AC26-C482D721C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81" y="1968500"/>
            <a:ext cx="5913238" cy="4686300"/>
          </a:xfrm>
          <a:ln>
            <a:solidFill>
              <a:srgbClr val="B7D7D8"/>
            </a:solidFill>
          </a:ln>
        </p:spPr>
      </p:sp>
      <p:sp>
        <p:nvSpPr>
          <p:cNvPr id="13" name="텍스트 개체 틀 5">
            <a:extLst>
              <a:ext uri="{FF2B5EF4-FFF2-40B4-BE49-F238E27FC236}">
                <a16:creationId xmlns:a16="http://schemas.microsoft.com/office/drawing/2014/main" id="{C22B3298-BA6E-4B4B-9471-089AD99936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0" y="6962066"/>
            <a:ext cx="5913238" cy="2270834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>
                <a:latin typeface="+mn-ea"/>
              </a:rPr>
              <a:t> </a:t>
            </a:r>
            <a:endParaRPr lang="en-US" altLang="ko-KR" sz="900" dirty="0">
              <a:latin typeface="+mn-ea"/>
            </a:endParaRPr>
          </a:p>
          <a:p>
            <a:endParaRPr lang="en-US" altLang="ko-KR" sz="800" dirty="0"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	</a:t>
            </a:r>
            <a:r>
              <a:rPr lang="en-US" altLang="ko-KR" sz="2800" dirty="0">
                <a:solidFill>
                  <a:srgbClr val="FF0000"/>
                </a:solidFill>
                <a:latin typeface="+mn-ea"/>
              </a:rPr>
              <a:t>FTP</a:t>
            </a:r>
            <a:r>
              <a:rPr lang="en-US" altLang="ko-KR" sz="2800" dirty="0">
                <a:latin typeface="+mn-ea"/>
              </a:rPr>
              <a:t>S = SERVER + CLIENT</a:t>
            </a:r>
            <a:endParaRPr lang="en-US" altLang="ko-KR" sz="2800" b="0" i="0" dirty="0">
              <a:effectLst/>
              <a:latin typeface="+mn-ea"/>
            </a:endParaRPr>
          </a:p>
          <a:p>
            <a:pPr marL="342900" indent="-342900">
              <a:buFontTx/>
              <a:buChar char="-"/>
            </a:pPr>
            <a:endParaRPr lang="en-US" altLang="ko-KR" sz="1100" b="0" i="0" dirty="0">
              <a:effectLst/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	SFTP = </a:t>
            </a:r>
            <a:r>
              <a:rPr lang="ko-KR" altLang="en-US" sz="2800" dirty="0">
                <a:latin typeface="+mn-ea"/>
              </a:rPr>
              <a:t>보안이 강화된 </a:t>
            </a:r>
            <a:endParaRPr lang="en-US" altLang="ko-KR" sz="2800" dirty="0">
              <a:latin typeface="+mn-ea"/>
            </a:endParaRPr>
          </a:p>
          <a:p>
            <a:r>
              <a:rPr lang="en-US" altLang="ko-KR" sz="2800" dirty="0">
                <a:latin typeface="+mn-ea"/>
              </a:rPr>
              <a:t>		     SSH </a:t>
            </a:r>
            <a:r>
              <a:rPr lang="ko-KR" altLang="en-US" sz="2800" dirty="0">
                <a:latin typeface="+mn-ea"/>
              </a:rPr>
              <a:t>기반의 파일전송 </a:t>
            </a:r>
            <a:endParaRPr lang="ko-KR" altLang="en-US" sz="2000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3">
            <a:extLst>
              <a:ext uri="{FF2B5EF4-FFF2-40B4-BE49-F238E27FC236}">
                <a16:creationId xmlns:a16="http://schemas.microsoft.com/office/drawing/2014/main" id="{6B446501-6399-478F-9C5E-35D51D039418}"/>
              </a:ext>
            </a:extLst>
          </p:cNvPr>
          <p:cNvSpPr txBox="1">
            <a:spLocks/>
          </p:cNvSpPr>
          <p:nvPr/>
        </p:nvSpPr>
        <p:spPr>
          <a:xfrm>
            <a:off x="624781" y="993772"/>
            <a:ext cx="5913238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FTPS - SFTP</a:t>
            </a:r>
            <a:endParaRPr lang="ko-KR" altLang="en-US" sz="60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5E2C803E-9118-4DD7-93D6-5E4A5B602612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dirty="0">
                <a:solidFill>
                  <a:schemeClr val="bg1"/>
                </a:solidFill>
                <a:latin typeface="DX국민시대" panose="02020600000000000000" pitchFamily="18" charset="-127"/>
                <a:ea typeface="DX국민시대" panose="02020600000000000000" pitchFamily="18" charset="-127"/>
              </a:rPr>
              <a:t>FTP</a:t>
            </a:r>
            <a:endParaRPr lang="ko-KR" altLang="en-US" sz="2000" dirty="0">
              <a:solidFill>
                <a:schemeClr val="bg1"/>
              </a:solidFill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BDE117-E2DF-4146-BD60-4DD4F3EF2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81" y="2589193"/>
            <a:ext cx="5641458" cy="334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384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0037680C-313E-42D0-A8C4-134F9B04A76C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user2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(x)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65DE46E-57CC-4065-A17C-5A7FF39D35DF}"/>
              </a:ext>
            </a:extLst>
          </p:cNvPr>
          <p:cNvGrpSpPr/>
          <p:nvPr/>
        </p:nvGrpSpPr>
        <p:grpSpPr>
          <a:xfrm>
            <a:off x="560438" y="2012944"/>
            <a:ext cx="5676849" cy="3948114"/>
            <a:chOff x="560438" y="2012944"/>
            <a:chExt cx="5676849" cy="394811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4CACFB2-459E-4AEC-9C7B-72647315A604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8" y="2012944"/>
              <a:ext cx="5676849" cy="3948114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B55B35B-A675-41BA-9B72-7C30C6E235BF}"/>
                </a:ext>
              </a:extLst>
            </p:cNvPr>
            <p:cNvSpPr/>
            <p:nvPr/>
          </p:nvSpPr>
          <p:spPr>
            <a:xfrm>
              <a:off x="1024757" y="4219294"/>
              <a:ext cx="488732" cy="1792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1FFD33-9B3B-41AE-9E48-68A7558792D9}"/>
                </a:ext>
              </a:extLst>
            </p:cNvPr>
            <p:cNvSpPr/>
            <p:nvPr/>
          </p:nvSpPr>
          <p:spPr>
            <a:xfrm>
              <a:off x="1008988" y="4909774"/>
              <a:ext cx="772514" cy="49284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</p:grpSp>
      <p:sp>
        <p:nvSpPr>
          <p:cNvPr id="17" name="텍스트 개체 틀 5">
            <a:extLst>
              <a:ext uri="{FF2B5EF4-FFF2-40B4-BE49-F238E27FC236}">
                <a16:creationId xmlns:a16="http://schemas.microsoft.com/office/drawing/2014/main" id="{D92BB710-3AFE-44A2-9F5A-869288DBAB17}"/>
              </a:ext>
            </a:extLst>
          </p:cNvPr>
          <p:cNvSpPr txBox="1">
            <a:spLocks/>
          </p:cNvSpPr>
          <p:nvPr/>
        </p:nvSpPr>
        <p:spPr>
          <a:xfrm>
            <a:off x="549273" y="6863829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User2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에 읽기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,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쓰기 권한 부여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x</a:t>
            </a:r>
          </a:p>
          <a:p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거부 규칙을 추가하면 둘 중 한 개만 체크해도 접속이 안됨</a:t>
            </a:r>
            <a:endParaRPr lang="en-US" altLang="ko-KR" sz="1600" dirty="0">
              <a:latin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24448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0037680C-313E-42D0-A8C4-134F9B04A76C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user2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(x)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BC89F9A-A35B-4ADC-AB60-0AAFB6EE6BE0}"/>
              </a:ext>
            </a:extLst>
          </p:cNvPr>
          <p:cNvGrpSpPr/>
          <p:nvPr/>
        </p:nvGrpSpPr>
        <p:grpSpPr>
          <a:xfrm>
            <a:off x="549273" y="2012943"/>
            <a:ext cx="5699180" cy="3945761"/>
            <a:chOff x="549273" y="2012943"/>
            <a:chExt cx="5699180" cy="3945761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7F47DD35-76BA-4A4A-A5E9-D0C3AD9129E0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9" y="2012943"/>
              <a:ext cx="5688014" cy="2164903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B348F5-D04F-408D-9F48-057C4D5897BC}"/>
                </a:ext>
              </a:extLst>
            </p:cNvPr>
            <p:cNvSpPr/>
            <p:nvPr/>
          </p:nvSpPr>
          <p:spPr>
            <a:xfrm>
              <a:off x="549273" y="3941381"/>
              <a:ext cx="5688014" cy="2017323"/>
            </a:xfrm>
            <a:prstGeom prst="rect">
              <a:avLst/>
            </a:prstGeom>
            <a:solidFill>
              <a:srgbClr val="0C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15E6353-C046-4F71-B1C4-4D50BDFA52A1}"/>
                </a:ext>
              </a:extLst>
            </p:cNvPr>
            <p:cNvSpPr/>
            <p:nvPr/>
          </p:nvSpPr>
          <p:spPr>
            <a:xfrm>
              <a:off x="3429000" y="2861982"/>
              <a:ext cx="685800" cy="27535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59B74CF-F5C8-4354-9991-DA463D52CEE5}"/>
                </a:ext>
              </a:extLst>
            </p:cNvPr>
            <p:cNvSpPr/>
            <p:nvPr/>
          </p:nvSpPr>
          <p:spPr>
            <a:xfrm>
              <a:off x="604947" y="3725750"/>
              <a:ext cx="2106722" cy="21563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</p:grp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F8158E7D-F82E-45CA-9BFA-406840AB76BD}"/>
              </a:ext>
            </a:extLst>
          </p:cNvPr>
          <p:cNvSpPr txBox="1">
            <a:spLocks/>
          </p:cNvSpPr>
          <p:nvPr/>
        </p:nvSpPr>
        <p:spPr>
          <a:xfrm>
            <a:off x="549273" y="7071898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클라이언트에서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en-US" altLang="ko-KR" sz="1800" b="1" dirty="0">
                <a:latin typeface="+mn-ea"/>
              </a:rPr>
              <a:t>User2</a:t>
            </a:r>
            <a:r>
              <a:rPr lang="ko-KR" altLang="en-US" sz="1800" b="1" dirty="0">
                <a:latin typeface="+mn-ea"/>
              </a:rPr>
              <a:t>를 접속 거부 규칙에 추가했기 때문에</a:t>
            </a:r>
            <a:endParaRPr lang="en-US" altLang="ko-KR" sz="1800" b="1" dirty="0">
              <a:latin typeface="+mn-ea"/>
            </a:endParaRPr>
          </a:p>
          <a:p>
            <a:r>
              <a:rPr lang="ko-KR" altLang="en-US" sz="1800" b="1" dirty="0">
                <a:latin typeface="+mn-ea"/>
              </a:rPr>
              <a:t>접속이 되지 않음</a:t>
            </a:r>
            <a:endParaRPr lang="en-US" altLang="ko-KR" sz="18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1885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AB54A5C-507D-4ECE-A115-89C819D2D333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AE78D79C-C43C-40D1-AE66-BE6FDC199173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11" name="제목 3">
            <a:extLst>
              <a:ext uri="{FF2B5EF4-FFF2-40B4-BE49-F238E27FC236}">
                <a16:creationId xmlns:a16="http://schemas.microsoft.com/office/drawing/2014/main" id="{0037680C-313E-42D0-A8C4-134F9B04A76C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user2</a:t>
            </a:r>
            <a:r>
              <a:rPr lang="en-US" altLang="ko-KR" sz="20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(x)</a:t>
            </a:r>
            <a:endParaRPr lang="ko-KR" altLang="en-US" sz="5400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20" name="텍스트 개체 틀 5">
            <a:extLst>
              <a:ext uri="{FF2B5EF4-FFF2-40B4-BE49-F238E27FC236}">
                <a16:creationId xmlns:a16="http://schemas.microsoft.com/office/drawing/2014/main" id="{F8158E7D-F82E-45CA-9BFA-406840AB76BD}"/>
              </a:ext>
            </a:extLst>
          </p:cNvPr>
          <p:cNvSpPr txBox="1">
            <a:spLocks/>
          </p:cNvSpPr>
          <p:nvPr/>
        </p:nvSpPr>
        <p:spPr>
          <a:xfrm>
            <a:off x="549273" y="7087664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서버에서</a:t>
            </a:r>
            <a:r>
              <a:rPr lang="en-US" altLang="ko-KR" sz="1600" dirty="0">
                <a:latin typeface="+mn-ea"/>
              </a:rPr>
              <a:t>)</a:t>
            </a:r>
          </a:p>
          <a:p>
            <a:r>
              <a:rPr lang="en-US" altLang="ko-KR" sz="2000" b="1" dirty="0">
                <a:latin typeface="+mn-ea"/>
              </a:rPr>
              <a:t>Event Viewer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 Windows Logs</a:t>
            </a:r>
            <a:r>
              <a:rPr lang="ko-KR" altLang="en-US" sz="2000" b="1" dirty="0">
                <a:latin typeface="+mn-ea"/>
              </a:rPr>
              <a:t>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 Security</a:t>
            </a:r>
          </a:p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user2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가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Audit Failure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됐다는 것을 알 수 있음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923034-9FC9-45D1-AA27-1501BFFEE01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439" y="2000251"/>
            <a:ext cx="5676848" cy="396081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607B298-20DE-4179-8249-99521313FE05}"/>
              </a:ext>
            </a:extLst>
          </p:cNvPr>
          <p:cNvSpPr/>
          <p:nvPr/>
        </p:nvSpPr>
        <p:spPr>
          <a:xfrm>
            <a:off x="2444749" y="4259987"/>
            <a:ext cx="1308101" cy="115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0AC9E4-C0E2-4AF4-832A-F6BB1CA1472E}"/>
              </a:ext>
            </a:extLst>
          </p:cNvPr>
          <p:cNvSpPr/>
          <p:nvPr/>
        </p:nvSpPr>
        <p:spPr>
          <a:xfrm>
            <a:off x="2031999" y="2729845"/>
            <a:ext cx="654051" cy="1151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40351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A3AD124-4582-4254-BA81-F445F5C6A1C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클라이언트 수 제한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E6A803F-AEE4-4E4A-8C65-9AED6FD6F2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49275" y="2012943"/>
            <a:ext cx="5688013" cy="394811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D5EF8AC-752B-4DAB-BE5D-165DC7248C3D}"/>
              </a:ext>
            </a:extLst>
          </p:cNvPr>
          <p:cNvSpPr/>
          <p:nvPr/>
        </p:nvSpPr>
        <p:spPr>
          <a:xfrm>
            <a:off x="5066058" y="4937234"/>
            <a:ext cx="704121" cy="1392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/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A0BB9EE5-1C26-40F1-8711-D3CF862AC5E1}"/>
              </a:ext>
            </a:extLst>
          </p:cNvPr>
          <p:cNvSpPr txBox="1">
            <a:spLocks/>
          </p:cNvSpPr>
          <p:nvPr/>
        </p:nvSpPr>
        <p:spPr>
          <a:xfrm>
            <a:off x="549274" y="6740820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Advanced Setting </a:t>
            </a:r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32447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A3AD124-4582-4254-BA81-F445F5C6A1C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클라이언트 수 제한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5EF8AC-752B-4DAB-BE5D-165DC7248C3D}"/>
              </a:ext>
            </a:extLst>
          </p:cNvPr>
          <p:cNvSpPr/>
          <p:nvPr/>
        </p:nvSpPr>
        <p:spPr>
          <a:xfrm>
            <a:off x="5066058" y="4937234"/>
            <a:ext cx="704121" cy="1392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dirty="0"/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A0BB9EE5-1C26-40F1-8711-D3CF862AC5E1}"/>
              </a:ext>
            </a:extLst>
          </p:cNvPr>
          <p:cNvSpPr txBox="1">
            <a:spLocks/>
          </p:cNvSpPr>
          <p:nvPr/>
        </p:nvSpPr>
        <p:spPr>
          <a:xfrm>
            <a:off x="560439" y="6907429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Max Connections </a:t>
            </a:r>
          </a:p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  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최대로 접속가능한 클라이언트 수 입력 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9902437-8E24-4AC9-AA62-8E7F85C9D7BB}"/>
              </a:ext>
            </a:extLst>
          </p:cNvPr>
          <p:cNvGrpSpPr/>
          <p:nvPr/>
        </p:nvGrpSpPr>
        <p:grpSpPr>
          <a:xfrm>
            <a:off x="560439" y="2000250"/>
            <a:ext cx="5676849" cy="3960812"/>
            <a:chOff x="560439" y="2000250"/>
            <a:chExt cx="5676849" cy="396081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2D2E0D0-8C7D-4C36-8FFE-9E7DFFDFF1B1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60439" y="2000250"/>
              <a:ext cx="5676849" cy="396081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E718A8A-8F19-4E64-A2A7-1CC576C5217F}"/>
                </a:ext>
              </a:extLst>
            </p:cNvPr>
            <p:cNvSpPr/>
            <p:nvPr/>
          </p:nvSpPr>
          <p:spPr>
            <a:xfrm>
              <a:off x="1166720" y="3964891"/>
              <a:ext cx="2412052" cy="134144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92646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A3AD124-4582-4254-BA81-F445F5C6A1C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클라이언트 수 제한</a:t>
            </a: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A0BB9EE5-1C26-40F1-8711-D3CF862AC5E1}"/>
              </a:ext>
            </a:extLst>
          </p:cNvPr>
          <p:cNvSpPr txBox="1">
            <a:spLocks/>
          </p:cNvSpPr>
          <p:nvPr/>
        </p:nvSpPr>
        <p:spPr>
          <a:xfrm>
            <a:off x="522140" y="6797915"/>
            <a:ext cx="5813720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클라이언트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1</a:t>
            </a:r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개가 이미 접속되어 있는 거를 확인 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778C33-905C-458A-A0F7-BAD6A5DC1FF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0439" y="2121357"/>
            <a:ext cx="5676849" cy="272101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745B5F2-5724-4174-9870-5996C51C7B41}"/>
              </a:ext>
            </a:extLst>
          </p:cNvPr>
          <p:cNvSpPr/>
          <p:nvPr/>
        </p:nvSpPr>
        <p:spPr>
          <a:xfrm>
            <a:off x="549274" y="3943740"/>
            <a:ext cx="5688014" cy="20173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CD61AA-E764-4E5E-A380-8F906AEE60B1}"/>
              </a:ext>
            </a:extLst>
          </p:cNvPr>
          <p:cNvSpPr/>
          <p:nvPr/>
        </p:nvSpPr>
        <p:spPr>
          <a:xfrm>
            <a:off x="737403" y="3129742"/>
            <a:ext cx="5360276" cy="2207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23742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1F221A1-287D-4574-88F0-4B1757AE783B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5" name="제목 3">
            <a:extLst>
              <a:ext uri="{FF2B5EF4-FFF2-40B4-BE49-F238E27FC236}">
                <a16:creationId xmlns:a16="http://schemas.microsoft.com/office/drawing/2014/main" id="{8A3AD124-4582-4254-BA81-F445F5C6A1C4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클라이언트 수 제한</a:t>
            </a:r>
          </a:p>
        </p:txBody>
      </p:sp>
      <p:sp>
        <p:nvSpPr>
          <p:cNvPr id="19" name="텍스트 개체 틀 5">
            <a:extLst>
              <a:ext uri="{FF2B5EF4-FFF2-40B4-BE49-F238E27FC236}">
                <a16:creationId xmlns:a16="http://schemas.microsoft.com/office/drawing/2014/main" id="{A0BB9EE5-1C26-40F1-8711-D3CF862AC5E1}"/>
              </a:ext>
            </a:extLst>
          </p:cNvPr>
          <p:cNvSpPr txBox="1">
            <a:spLocks/>
          </p:cNvSpPr>
          <p:nvPr/>
        </p:nvSpPr>
        <p:spPr>
          <a:xfrm>
            <a:off x="522140" y="7124366"/>
            <a:ext cx="5813720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다른 클라이언트에서 접속 하려고 할 시 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  <a:p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연결이 닫힘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  <a:p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배너에서 설정한 </a:t>
            </a:r>
            <a:r>
              <a:rPr lang="en-US" altLang="ko-KR" sz="1600" dirty="0">
                <a:latin typeface="+mn-ea"/>
                <a:sym typeface="Wingdings" panose="05000000000000000000" pitchFamily="2" charset="2"/>
              </a:rPr>
              <a:t>FULL CONNECTION </a:t>
            </a:r>
            <a:r>
              <a:rPr lang="ko-KR" altLang="en-US" sz="1600" dirty="0">
                <a:latin typeface="+mn-ea"/>
                <a:sym typeface="Wingdings" panose="05000000000000000000" pitchFamily="2" charset="2"/>
              </a:rPr>
              <a:t>메시지가 보임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AD2E26-C9CC-436E-93F1-3862B79507A9}"/>
              </a:ext>
            </a:extLst>
          </p:cNvPr>
          <p:cNvGrpSpPr/>
          <p:nvPr/>
        </p:nvGrpSpPr>
        <p:grpSpPr>
          <a:xfrm>
            <a:off x="565039" y="2012944"/>
            <a:ext cx="5672249" cy="3945761"/>
            <a:chOff x="565039" y="2012943"/>
            <a:chExt cx="5672249" cy="394576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651EAF3-8C5B-4BEF-A6AF-F1585B8D37D9}"/>
                </a:ext>
              </a:extLst>
            </p:cNvPr>
            <p:cNvGrpSpPr/>
            <p:nvPr/>
          </p:nvGrpSpPr>
          <p:grpSpPr>
            <a:xfrm>
              <a:off x="565039" y="2012943"/>
              <a:ext cx="5672249" cy="3945761"/>
              <a:chOff x="565039" y="2012943"/>
              <a:chExt cx="5672249" cy="394576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5E2B972-54F1-43E0-BDF6-C2A4056C5178}"/>
                  </a:ext>
                </a:extLst>
              </p:cNvPr>
              <p:cNvPicPr/>
              <p:nvPr/>
            </p:nvPicPr>
            <p:blipFill rotWithShape="1">
              <a:blip r:embed="rId3"/>
              <a:srcRect l="1062"/>
              <a:stretch/>
            </p:blipFill>
            <p:spPr>
              <a:xfrm>
                <a:off x="573414" y="2012943"/>
                <a:ext cx="5663874" cy="205455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67AC5167-4386-4983-A00A-94325C53F202}"/>
                  </a:ext>
                </a:extLst>
              </p:cNvPr>
              <p:cNvSpPr/>
              <p:nvPr/>
            </p:nvSpPr>
            <p:spPr>
              <a:xfrm>
                <a:off x="565039" y="3941381"/>
                <a:ext cx="5672249" cy="2017323"/>
              </a:xfrm>
              <a:prstGeom prst="rect">
                <a:avLst/>
              </a:prstGeom>
              <a:solidFill>
                <a:srgbClr val="0C0C0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1681040-345C-450C-8D1A-ADA2DAC926FD}"/>
                </a:ext>
              </a:extLst>
            </p:cNvPr>
            <p:cNvSpPr/>
            <p:nvPr/>
          </p:nvSpPr>
          <p:spPr>
            <a:xfrm>
              <a:off x="573414" y="2448193"/>
              <a:ext cx="5228296" cy="62244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90370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E419F9F-C183-497E-9B3A-A4DD6F2E24F0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0D8A5DB4-1084-4543-9E94-9369F0270709}"/>
              </a:ext>
            </a:extLst>
          </p:cNvPr>
          <p:cNvGrpSpPr/>
          <p:nvPr/>
        </p:nvGrpSpPr>
        <p:grpSpPr>
          <a:xfrm>
            <a:off x="549275" y="2000249"/>
            <a:ext cx="5688013" cy="3957668"/>
            <a:chOff x="549275" y="2000249"/>
            <a:chExt cx="5688013" cy="395766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9077741-B76D-4C1F-B9E5-E3A1EA07AA49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49275" y="2000249"/>
              <a:ext cx="5688013" cy="295274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8B8652A-51B6-4C82-9326-E0BE6C418694}"/>
                </a:ext>
              </a:extLst>
            </p:cNvPr>
            <p:cNvPicPr/>
            <p:nvPr/>
          </p:nvPicPr>
          <p:blipFill rotWithShape="1">
            <a:blip r:embed="rId2"/>
            <a:srcRect t="80387"/>
            <a:stretch/>
          </p:blipFill>
          <p:spPr>
            <a:xfrm>
              <a:off x="549275" y="4952995"/>
              <a:ext cx="5688013" cy="1004922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E67E337-A779-4436-BA36-4FE2DB344A72}"/>
              </a:ext>
            </a:extLst>
          </p:cNvPr>
          <p:cNvSpPr/>
          <p:nvPr/>
        </p:nvSpPr>
        <p:spPr>
          <a:xfrm>
            <a:off x="723900" y="4389120"/>
            <a:ext cx="1028700" cy="15687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5B6A58-B101-4A0C-92ED-D10077021B90}"/>
              </a:ext>
            </a:extLst>
          </p:cNvPr>
          <p:cNvSpPr/>
          <p:nvPr/>
        </p:nvSpPr>
        <p:spPr>
          <a:xfrm>
            <a:off x="1933743" y="3548843"/>
            <a:ext cx="2973537" cy="17733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6AE46E2D-3E7E-4C1F-819E-98CB4D870130}"/>
              </a:ext>
            </a:extLst>
          </p:cNvPr>
          <p:cNvSpPr txBox="1">
            <a:spLocks/>
          </p:cNvSpPr>
          <p:nvPr/>
        </p:nvSpPr>
        <p:spPr>
          <a:xfrm>
            <a:off x="549274" y="6908256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b="1" dirty="0">
                <a:latin typeface="+mn-ea"/>
              </a:rPr>
              <a:t>IP </a:t>
            </a:r>
            <a:r>
              <a:rPr lang="ko-KR" altLang="en-US" sz="2000" b="1" dirty="0">
                <a:latin typeface="+mn-ea"/>
              </a:rPr>
              <a:t>접근 제한 정책 추가 전 클라이언트가 </a:t>
            </a:r>
            <a:r>
              <a:rPr lang="en-US" altLang="ko-KR" sz="2000" b="1" dirty="0">
                <a:latin typeface="+mn-ea"/>
              </a:rPr>
              <a:t>FTP</a:t>
            </a:r>
          </a:p>
          <a:p>
            <a:r>
              <a:rPr lang="ko-KR" altLang="en-US" sz="2000" b="1" dirty="0">
                <a:latin typeface="+mn-ea"/>
              </a:rPr>
              <a:t>서버에 접속 가능</a:t>
            </a:r>
            <a:endParaRPr lang="en-US" altLang="ko-KR" sz="2000" b="1" dirty="0">
              <a:latin typeface="+mn-ea"/>
              <a:sym typeface="Wingdings" panose="05000000000000000000" pitchFamily="2" charset="2"/>
            </a:endParaRP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5793C519-A8CB-4476-938B-731D8C2C6788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</p:spTree>
    <p:extLst>
      <p:ext uri="{BB962C8B-B14F-4D97-AF65-F5344CB8AC3E}">
        <p14:creationId xmlns:p14="http://schemas.microsoft.com/office/powerpoint/2010/main" val="37864436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294BAC-981D-4E28-A15A-AF3D8C841C00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AA9AB5B-9024-4021-BA69-1B9B225E6AB4}"/>
              </a:ext>
            </a:extLst>
          </p:cNvPr>
          <p:cNvGrpSpPr/>
          <p:nvPr/>
        </p:nvGrpSpPr>
        <p:grpSpPr>
          <a:xfrm>
            <a:off x="549275" y="2012945"/>
            <a:ext cx="5688013" cy="3948118"/>
            <a:chOff x="549275" y="2012945"/>
            <a:chExt cx="5688013" cy="394811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6EBCD50-148F-4BB5-B808-E956172A2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275" y="2012945"/>
              <a:ext cx="5688013" cy="3948118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0E1B73-D94E-4A38-BF64-6C1875EB674B}"/>
                </a:ext>
              </a:extLst>
            </p:cNvPr>
            <p:cNvSpPr/>
            <p:nvPr/>
          </p:nvSpPr>
          <p:spPr>
            <a:xfrm>
              <a:off x="1873046" y="4001752"/>
              <a:ext cx="442452" cy="5849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sp>
        <p:nvSpPr>
          <p:cNvPr id="2" name="제목 3">
            <a:extLst>
              <a:ext uri="{FF2B5EF4-FFF2-40B4-BE49-F238E27FC236}">
                <a16:creationId xmlns:a16="http://schemas.microsoft.com/office/drawing/2014/main" id="{29800699-8A71-44CD-B4ED-E5EEE23D51B3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</p:spTree>
    <p:extLst>
      <p:ext uri="{BB962C8B-B14F-4D97-AF65-F5344CB8AC3E}">
        <p14:creationId xmlns:p14="http://schemas.microsoft.com/office/powerpoint/2010/main" val="111878518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14294BAC-981D-4E28-A15A-AF3D8C841C00}"/>
              </a:ext>
            </a:extLst>
          </p:cNvPr>
          <p:cNvSpPr/>
          <p:nvPr/>
        </p:nvSpPr>
        <p:spPr>
          <a:xfrm>
            <a:off x="254004" y="673100"/>
            <a:ext cx="6349993" cy="8966196"/>
          </a:xfrm>
          <a:prstGeom prst="rect">
            <a:avLst/>
          </a:prstGeom>
          <a:solidFill>
            <a:schemeClr val="bg1">
              <a:alpha val="80000"/>
            </a:schemeClr>
          </a:solidFill>
          <a:ln w="19050">
            <a:solidFill>
              <a:srgbClr val="204E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국민시대" panose="02020600000000000000" pitchFamily="18" charset="-127"/>
              <a:ea typeface="DX국민시대" panose="02020600000000000000" pitchFamily="18" charset="-127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AACD4C7F-A2E5-4CE5-8F66-A76480D2D61C}"/>
              </a:ext>
            </a:extLst>
          </p:cNvPr>
          <p:cNvSpPr/>
          <p:nvPr/>
        </p:nvSpPr>
        <p:spPr>
          <a:xfrm>
            <a:off x="3314700" y="165100"/>
            <a:ext cx="3162300" cy="508000"/>
          </a:xfrm>
          <a:prstGeom prst="round2SameRect">
            <a:avLst/>
          </a:prstGeom>
          <a:solidFill>
            <a:srgbClr val="204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5020AD9-93A3-4AD0-895A-EB325D61FD3E}"/>
              </a:ext>
            </a:extLst>
          </p:cNvPr>
          <p:cNvCxnSpPr>
            <a:cxnSpLocks/>
          </p:cNvCxnSpPr>
          <p:nvPr/>
        </p:nvCxnSpPr>
        <p:spPr>
          <a:xfrm>
            <a:off x="426691" y="1704323"/>
            <a:ext cx="6004619" cy="0"/>
          </a:xfrm>
          <a:prstGeom prst="line">
            <a:avLst/>
          </a:prstGeom>
          <a:ln w="12700">
            <a:solidFill>
              <a:srgbClr val="204E5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텍스트 개체 틀 5">
            <a:extLst>
              <a:ext uri="{FF2B5EF4-FFF2-40B4-BE49-F238E27FC236}">
                <a16:creationId xmlns:a16="http://schemas.microsoft.com/office/drawing/2014/main" id="{D83ECB35-A76F-48AA-9C52-44B909728E10}"/>
              </a:ext>
            </a:extLst>
          </p:cNvPr>
          <p:cNvSpPr txBox="1">
            <a:spLocks/>
          </p:cNvSpPr>
          <p:nvPr/>
        </p:nvSpPr>
        <p:spPr>
          <a:xfrm>
            <a:off x="3417541" y="215902"/>
            <a:ext cx="2956618" cy="4063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X국민시대" panose="02020600000000000000" pitchFamily="18" charset="-127"/>
                <a:ea typeface="DX국민시대" panose="02020600000000000000" pitchFamily="18" charset="-127"/>
                <a:cs typeface="+mn-cs"/>
              </a:rPr>
              <a:t>Windows Server 2012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DX국민시대" panose="02020600000000000000" pitchFamily="18" charset="-127"/>
              <a:ea typeface="DX국민시대" panose="02020600000000000000" pitchFamily="18" charset="-127"/>
              <a:cs typeface="+mn-cs"/>
            </a:endParaRPr>
          </a:p>
        </p:txBody>
      </p:sp>
      <p:sp>
        <p:nvSpPr>
          <p:cNvPr id="2" name="제목 3">
            <a:extLst>
              <a:ext uri="{FF2B5EF4-FFF2-40B4-BE49-F238E27FC236}">
                <a16:creationId xmlns:a16="http://schemas.microsoft.com/office/drawing/2014/main" id="{29800699-8A71-44CD-B4ED-E5EEE23D51B3}"/>
              </a:ext>
            </a:extLst>
          </p:cNvPr>
          <p:cNvSpPr txBox="1">
            <a:spLocks/>
          </p:cNvSpPr>
          <p:nvPr/>
        </p:nvSpPr>
        <p:spPr>
          <a:xfrm>
            <a:off x="560439" y="993772"/>
            <a:ext cx="5676849" cy="69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IP</a:t>
            </a:r>
            <a:r>
              <a:rPr lang="ko-KR" altLang="en-US" sz="4800" dirty="0">
                <a:latin typeface="DX국민시대" panose="02020600000000000000" pitchFamily="18" charset="-127"/>
                <a:ea typeface="DX국민시대" panose="02020600000000000000" pitchFamily="18" charset="-127"/>
              </a:rPr>
              <a:t> 제한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F76FBE1-919A-4AD7-98AE-DC8C09727C3E}"/>
              </a:ext>
            </a:extLst>
          </p:cNvPr>
          <p:cNvSpPr/>
          <p:nvPr/>
        </p:nvSpPr>
        <p:spPr>
          <a:xfrm>
            <a:off x="1939290" y="3700141"/>
            <a:ext cx="472440" cy="23177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C3E8CF-8753-4023-B658-D0DFAE02C564}"/>
              </a:ext>
            </a:extLst>
          </p:cNvPr>
          <p:cNvSpPr/>
          <p:nvPr/>
        </p:nvSpPr>
        <p:spPr>
          <a:xfrm>
            <a:off x="2411730" y="3700141"/>
            <a:ext cx="807720" cy="193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08C33618-7869-4A9B-9051-241953BB1CDA}"/>
              </a:ext>
            </a:extLst>
          </p:cNvPr>
          <p:cNvSpPr txBox="1">
            <a:spLocks/>
          </p:cNvSpPr>
          <p:nvPr/>
        </p:nvSpPr>
        <p:spPr>
          <a:xfrm>
            <a:off x="525229" y="6899025"/>
            <a:ext cx="5688014" cy="4952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7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b="1" dirty="0">
                <a:latin typeface="+mn-ea"/>
                <a:sym typeface="Wingdings" panose="05000000000000000000" pitchFamily="2" charset="2"/>
              </a:rPr>
              <a:t>제한 규칙을 추가하기 위해 </a:t>
            </a:r>
            <a:r>
              <a:rPr lang="en-US" altLang="ko-KR" sz="2000" b="1" dirty="0">
                <a:latin typeface="+mn-ea"/>
                <a:sym typeface="Wingdings" panose="05000000000000000000" pitchFamily="2" charset="2"/>
              </a:rPr>
              <a:t>‘Allow Deny Entry’</a:t>
            </a:r>
          </a:p>
          <a:p>
            <a:r>
              <a:rPr lang="ko-KR" altLang="en-US" sz="2000" dirty="0">
                <a:latin typeface="+mn-ea"/>
                <a:sym typeface="Wingdings" panose="05000000000000000000" pitchFamily="2" charset="2"/>
              </a:rPr>
              <a:t>클릭</a:t>
            </a:r>
            <a:endParaRPr lang="en-US" altLang="ko-KR" sz="2000" dirty="0">
              <a:latin typeface="+mn-ea"/>
              <a:sym typeface="Wingdings" panose="05000000000000000000" pitchFamily="2" charset="2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2B62C2-4914-42C3-8AB8-6453EB73DC0F}"/>
              </a:ext>
            </a:extLst>
          </p:cNvPr>
          <p:cNvGrpSpPr/>
          <p:nvPr/>
        </p:nvGrpSpPr>
        <p:grpSpPr>
          <a:xfrm>
            <a:off x="549274" y="2012943"/>
            <a:ext cx="5688014" cy="3948120"/>
            <a:chOff x="549274" y="2012943"/>
            <a:chExt cx="5688014" cy="3948120"/>
          </a:xfrm>
        </p:grpSpPr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A37FDD63-2480-4588-9A97-D8910D9E361D}"/>
                </a:ext>
              </a:extLst>
            </p:cNvPr>
            <p:cNvGrpSpPr/>
            <p:nvPr/>
          </p:nvGrpSpPr>
          <p:grpSpPr>
            <a:xfrm>
              <a:off x="549274" y="2012943"/>
              <a:ext cx="5688014" cy="3948120"/>
              <a:chOff x="549274" y="2012943"/>
              <a:chExt cx="5688014" cy="3948120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EFD01DF3-BA7D-4278-ACAF-E77122A7C344}"/>
                  </a:ext>
                </a:extLst>
              </p:cNvPr>
              <p:cNvGrpSpPr/>
              <p:nvPr/>
            </p:nvGrpSpPr>
            <p:grpSpPr>
              <a:xfrm>
                <a:off x="549274" y="2012943"/>
                <a:ext cx="5688014" cy="3948120"/>
                <a:chOff x="549274" y="2012943"/>
                <a:chExt cx="5688014" cy="3948120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4DDA9016-055A-41ED-B74C-43356B52BF1F}"/>
                    </a:ext>
                  </a:extLst>
                </p:cNvPr>
                <p:cNvPicPr/>
                <p:nvPr/>
              </p:nvPicPr>
              <p:blipFill rotWithShape="1">
                <a:blip r:embed="rId2"/>
                <a:srcRect l="196" r="1"/>
                <a:stretch/>
              </p:blipFill>
              <p:spPr>
                <a:xfrm>
                  <a:off x="560439" y="2012943"/>
                  <a:ext cx="5676849" cy="3351537"/>
                </a:xfrm>
                <a:prstGeom prst="rect">
                  <a:avLst/>
                </a:prstGeom>
              </p:spPr>
            </p:pic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BFBF378B-C6D4-4C36-AB44-58D4FBECB8C9}"/>
                    </a:ext>
                  </a:extLst>
                </p:cNvPr>
                <p:cNvPicPr/>
                <p:nvPr/>
              </p:nvPicPr>
              <p:blipFill rotWithShape="1">
                <a:blip r:embed="rId2"/>
                <a:srcRect t="75445"/>
                <a:stretch/>
              </p:blipFill>
              <p:spPr>
                <a:xfrm>
                  <a:off x="549274" y="5138104"/>
                  <a:ext cx="5688013" cy="822959"/>
                </a:xfrm>
                <a:prstGeom prst="rect">
                  <a:avLst/>
                </a:prstGeom>
              </p:spPr>
            </p:pic>
          </p:grp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B06F22BC-B48E-4AB3-A439-A2BBB2CEEE38}"/>
                  </a:ext>
                </a:extLst>
              </p:cNvPr>
              <p:cNvSpPr/>
              <p:nvPr/>
            </p:nvSpPr>
            <p:spPr>
              <a:xfrm>
                <a:off x="5063286" y="3210714"/>
                <a:ext cx="687274" cy="23352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dirty="0"/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21A1D0A-B184-4D30-A3A4-E029E09BDD17}"/>
                </a:ext>
              </a:extLst>
            </p:cNvPr>
            <p:cNvSpPr/>
            <p:nvPr/>
          </p:nvSpPr>
          <p:spPr>
            <a:xfrm>
              <a:off x="1939290" y="3700141"/>
              <a:ext cx="472440" cy="193674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DE642EC7-3D1D-4729-9DBB-519CE5DB030E}"/>
                </a:ext>
              </a:extLst>
            </p:cNvPr>
            <p:cNvSpPr/>
            <p:nvPr/>
          </p:nvSpPr>
          <p:spPr>
            <a:xfrm>
              <a:off x="2422894" y="3700141"/>
              <a:ext cx="796555" cy="19367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2822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7624</TotalTime>
  <Words>4830</Words>
  <Application>Microsoft Office PowerPoint</Application>
  <PresentationFormat>A4 용지(210x297mm)</PresentationFormat>
  <Paragraphs>849</Paragraphs>
  <Slides>111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111</vt:i4>
      </vt:variant>
    </vt:vector>
  </HeadingPairs>
  <TitlesOfParts>
    <vt:vector size="128" baseType="lpstr">
      <vt:lpstr>AppleSDGothicNeo-Bold</vt:lpstr>
      <vt:lpstr>DX국민시대</vt:lpstr>
      <vt:lpstr>NanumBarunGothic</vt:lpstr>
      <vt:lpstr>Open Sans</vt:lpstr>
      <vt:lpstr>나눔고딕</vt:lpstr>
      <vt:lpstr>나눔고딕</vt:lpstr>
      <vt:lpstr>나눔스퀘어_ac Bold</vt:lpstr>
      <vt:lpstr>돋움</vt:lpstr>
      <vt:lpstr>맑은 고딕</vt:lpstr>
      <vt:lpstr>함초롬바탕</vt:lpstr>
      <vt:lpstr>Arial</vt:lpstr>
      <vt:lpstr>Calibri</vt:lpstr>
      <vt:lpstr>Calibri Light</vt:lpstr>
      <vt:lpstr>Consolas</vt:lpstr>
      <vt:lpstr>Microsoft PhagsPa</vt:lpstr>
      <vt:lpstr>Symbol</vt:lpstr>
      <vt:lpstr>Office 테마</vt:lpstr>
      <vt:lpstr>FTP SERVER Construction</vt:lpstr>
      <vt:lpstr>PowerPoint 프레젠테이션</vt:lpstr>
      <vt:lpstr>Ⅰ. FTP FTP 관련용어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Ⅰ. FTP FTP mode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Ⅱ. CentOS7      VSFTP          Construction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Ⅲ. Windows   server 2012 SFTP          Construction</vt:lpstr>
      <vt:lpstr>FTP Setting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ehee0</dc:creator>
  <cp:lastModifiedBy>admin</cp:lastModifiedBy>
  <cp:revision>337</cp:revision>
  <dcterms:created xsi:type="dcterms:W3CDTF">2020-10-07T11:57:36Z</dcterms:created>
  <dcterms:modified xsi:type="dcterms:W3CDTF">2020-10-24T11:51:28Z</dcterms:modified>
</cp:coreProperties>
</file>